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Gruppo" panose="020B0604020202020204" charset="0"/>
      <p:regular r:id="rId24"/>
    </p:embeddedFont>
    <p:embeddedFont>
      <p:font typeface="HK Modular" panose="020B0604020202020204" charset="0"/>
      <p:regular r:id="rId25"/>
    </p:embeddedFont>
    <p:embeddedFont>
      <p:font typeface="PT Sans" panose="020B0503020203020204" pitchFamily="34" charset="0"/>
      <p:regular r:id="rId26"/>
    </p:embeddedFont>
    <p:embeddedFont>
      <p:font typeface="Raleway" pitchFamily="2" charset="0"/>
      <p:regular r:id="rId27"/>
      <p:bold r:id="rId28"/>
      <p:italic r:id="rId29"/>
      <p:boldItalic r:id="rId30"/>
    </p:embeddedFont>
    <p:embeddedFont>
      <p:font typeface="Raleway Bold" pitchFamily="2" charset="0"/>
      <p:regular r:id="rId31"/>
      <p:bold r:id="rId32"/>
    </p:embeddedFont>
    <p:embeddedFont>
      <p:font typeface="Raleway Light" pitchFamily="2" charset="0"/>
      <p:regular r:id="rId33"/>
      <p: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1954" y="6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5.png"/><Relationship Id="rId5" Type="http://schemas.openxmlformats.org/officeDocument/2006/relationships/image" Target="../media/image2.sv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10.sv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6.png"/><Relationship Id="rId5" Type="http://schemas.openxmlformats.org/officeDocument/2006/relationships/image" Target="../media/image2.sv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10.sv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hyperlink" Target="https://github.com/alhusnaahanifah/Tugas-2-KecerdasanArtifisial-2208107010060.git" TargetMode="External"/><Relationship Id="rId5" Type="http://schemas.openxmlformats.org/officeDocument/2006/relationships/image" Target="../media/image2.svg"/><Relationship Id="rId10"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image" Target="../media/image10.sv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37.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36.svg"/><Relationship Id="rId5" Type="http://schemas.openxmlformats.org/officeDocument/2006/relationships/image" Target="../media/image2.svg"/><Relationship Id="rId10" Type="http://schemas.openxmlformats.org/officeDocument/2006/relationships/image" Target="../media/image35.png"/><Relationship Id="rId4" Type="http://schemas.openxmlformats.org/officeDocument/2006/relationships/image" Target="../media/image1.png"/><Relationship Id="rId9" Type="http://schemas.openxmlformats.org/officeDocument/2006/relationships/image" Target="../media/image10.sv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0.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github.com/garythung/trashnet/blob/master/data/dataset-resized.zip" TargetMode="External"/><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9.svg"/><Relationship Id="rId5" Type="http://schemas.openxmlformats.org/officeDocument/2006/relationships/image" Target="../media/image2.svg"/><Relationship Id="rId10" Type="http://schemas.openxmlformats.org/officeDocument/2006/relationships/image" Target="../media/image18.png"/><Relationship Id="rId4" Type="http://schemas.openxmlformats.org/officeDocument/2006/relationships/image" Target="../media/image1.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21.png"/><Relationship Id="rId4" Type="http://schemas.openxmlformats.org/officeDocument/2006/relationships/image" Target="../media/image1.png"/><Relationship Id="rId9"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22.jpeg"/><Relationship Id="rId4" Type="http://schemas.openxmlformats.org/officeDocument/2006/relationships/image" Target="../media/image1.png"/><Relationship Id="rId9" Type="http://schemas.openxmlformats.org/officeDocument/2006/relationships/image" Target="../media/image10.sv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22.jpeg"/><Relationship Id="rId4" Type="http://schemas.openxmlformats.org/officeDocument/2006/relationships/image" Target="../media/image1.png"/><Relationship Id="rId9" Type="http://schemas.openxmlformats.org/officeDocument/2006/relationships/image" Target="../media/image10.sv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4.svg"/><Relationship Id="rId5" Type="http://schemas.openxmlformats.org/officeDocument/2006/relationships/image" Target="../media/image2.svg"/><Relationship Id="rId10" Type="http://schemas.openxmlformats.org/officeDocument/2006/relationships/image" Target="../media/image23.png"/><Relationship Id="rId4" Type="http://schemas.openxmlformats.org/officeDocument/2006/relationships/image" Target="../media/image1.png"/><Relationship Id="rId9"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154235" y="-723790"/>
            <a:ext cx="3513477" cy="1884501"/>
          </a:xfrm>
          <a:custGeom>
            <a:avLst/>
            <a:gdLst/>
            <a:ahLst/>
            <a:cxnLst/>
            <a:rect l="l" t="t" r="r" b="b"/>
            <a:pathLst>
              <a:path w="3513477" h="1884501">
                <a:moveTo>
                  <a:pt x="0" y="0"/>
                </a:moveTo>
                <a:lnTo>
                  <a:pt x="3513477" y="0"/>
                </a:lnTo>
                <a:lnTo>
                  <a:pt x="3513477" y="1884501"/>
                </a:lnTo>
                <a:lnTo>
                  <a:pt x="0" y="18845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372862" y="2318984"/>
            <a:ext cx="3799594" cy="678844"/>
          </a:xfrm>
          <a:custGeom>
            <a:avLst/>
            <a:gdLst/>
            <a:ahLst/>
            <a:cxnLst/>
            <a:rect l="l" t="t" r="r" b="b"/>
            <a:pathLst>
              <a:path w="3799594" h="678844">
                <a:moveTo>
                  <a:pt x="0" y="0"/>
                </a:moveTo>
                <a:lnTo>
                  <a:pt x="3799594" y="0"/>
                </a:lnTo>
                <a:lnTo>
                  <a:pt x="3799594" y="678844"/>
                </a:lnTo>
                <a:lnTo>
                  <a:pt x="0" y="6788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27249" y="8933667"/>
            <a:ext cx="3513477" cy="1884501"/>
          </a:xfrm>
          <a:custGeom>
            <a:avLst/>
            <a:gdLst/>
            <a:ahLst/>
            <a:cxnLst/>
            <a:rect l="l" t="t" r="r" b="b"/>
            <a:pathLst>
              <a:path w="3513477" h="1884501">
                <a:moveTo>
                  <a:pt x="0" y="0"/>
                </a:moveTo>
                <a:lnTo>
                  <a:pt x="3513477" y="0"/>
                </a:lnTo>
                <a:lnTo>
                  <a:pt x="3513477" y="1884502"/>
                </a:lnTo>
                <a:lnTo>
                  <a:pt x="0" y="18845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117129" y="7858218"/>
            <a:ext cx="2311059" cy="638693"/>
          </a:xfrm>
          <a:custGeom>
            <a:avLst/>
            <a:gdLst/>
            <a:ahLst/>
            <a:cxnLst/>
            <a:rect l="l" t="t" r="r" b="b"/>
            <a:pathLst>
              <a:path w="2311059" h="638693">
                <a:moveTo>
                  <a:pt x="0" y="0"/>
                </a:moveTo>
                <a:lnTo>
                  <a:pt x="2311059" y="0"/>
                </a:lnTo>
                <a:lnTo>
                  <a:pt x="2311059" y="638693"/>
                </a:lnTo>
                <a:lnTo>
                  <a:pt x="0" y="6386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7670550"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1785374" y="3934804"/>
            <a:ext cx="14717252" cy="1934929"/>
          </a:xfrm>
          <a:prstGeom prst="rect">
            <a:avLst/>
          </a:prstGeom>
        </p:spPr>
        <p:txBody>
          <a:bodyPr lIns="0" tIns="0" rIns="0" bIns="0" rtlCol="0" anchor="t">
            <a:spAutoFit/>
          </a:bodyPr>
          <a:lstStyle/>
          <a:p>
            <a:pPr algn="ctr">
              <a:lnSpc>
                <a:spcPts val="7537"/>
              </a:lnSpc>
            </a:pPr>
            <a:r>
              <a:rPr lang="en-US" sz="6915">
                <a:solidFill>
                  <a:srgbClr val="FFFFFF"/>
                </a:solidFill>
                <a:latin typeface="HK Modular"/>
                <a:ea typeface="HK Modular"/>
                <a:cs typeface="HK Modular"/>
                <a:sym typeface="HK Modular"/>
              </a:rPr>
              <a:t>TRASH CLASSIFICATION - CNN</a:t>
            </a:r>
          </a:p>
        </p:txBody>
      </p:sp>
      <p:sp>
        <p:nvSpPr>
          <p:cNvPr id="8" name="TextBox 8"/>
          <p:cNvSpPr txBox="1"/>
          <p:nvPr/>
        </p:nvSpPr>
        <p:spPr>
          <a:xfrm>
            <a:off x="8455332" y="1170236"/>
            <a:ext cx="2621983"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Artificial Intelligence</a:t>
            </a:r>
          </a:p>
        </p:txBody>
      </p:sp>
      <p:sp>
        <p:nvSpPr>
          <p:cNvPr id="9" name="TextBox 9"/>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01</a:t>
            </a:r>
          </a:p>
        </p:txBody>
      </p:sp>
      <p:sp>
        <p:nvSpPr>
          <p:cNvPr id="10" name="TextBox 10"/>
          <p:cNvSpPr txBox="1"/>
          <p:nvPr/>
        </p:nvSpPr>
        <p:spPr>
          <a:xfrm>
            <a:off x="5093627" y="6768609"/>
            <a:ext cx="8100746" cy="522736"/>
          </a:xfrm>
          <a:prstGeom prst="rect">
            <a:avLst/>
          </a:prstGeom>
        </p:spPr>
        <p:txBody>
          <a:bodyPr lIns="0" tIns="0" rIns="0" bIns="0" rtlCol="0" anchor="t">
            <a:spAutoFit/>
          </a:bodyPr>
          <a:lstStyle/>
          <a:p>
            <a:pPr algn="ctr">
              <a:lnSpc>
                <a:spcPts val="3969"/>
              </a:lnSpc>
              <a:spcBef>
                <a:spcPct val="0"/>
              </a:spcBef>
            </a:pPr>
            <a:r>
              <a:rPr lang="en-US" sz="3675" b="1">
                <a:solidFill>
                  <a:srgbClr val="FFFFFF"/>
                </a:solidFill>
                <a:latin typeface="Raleway Bold"/>
                <a:ea typeface="Raleway Bold"/>
                <a:cs typeface="Raleway Bold"/>
                <a:sym typeface="Raleway Bold"/>
              </a:rPr>
              <a:t>Alhusna Hanifah - 2208107010060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81303" y="9298891"/>
            <a:ext cx="4454904" cy="406385"/>
          </a:xfrm>
          <a:custGeom>
            <a:avLst/>
            <a:gdLst/>
            <a:ahLst/>
            <a:cxnLst/>
            <a:rect l="l" t="t" r="r" b="b"/>
            <a:pathLst>
              <a:path w="4454904" h="406385">
                <a:moveTo>
                  <a:pt x="0" y="0"/>
                </a:moveTo>
                <a:lnTo>
                  <a:pt x="4454903" y="0"/>
                </a:lnTo>
                <a:lnTo>
                  <a:pt x="4454903"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246542" y="3121297"/>
            <a:ext cx="830645" cy="926800"/>
          </a:xfrm>
          <a:custGeom>
            <a:avLst/>
            <a:gdLst/>
            <a:ahLst/>
            <a:cxnLst/>
            <a:rect l="l" t="t" r="r" b="b"/>
            <a:pathLst>
              <a:path w="830645" h="926800">
                <a:moveTo>
                  <a:pt x="0" y="0"/>
                </a:moveTo>
                <a:lnTo>
                  <a:pt x="830645" y="0"/>
                </a:lnTo>
                <a:lnTo>
                  <a:pt x="830645" y="926800"/>
                </a:lnTo>
                <a:lnTo>
                  <a:pt x="0" y="926800"/>
                </a:lnTo>
                <a:lnTo>
                  <a:pt x="0" y="0"/>
                </a:lnTo>
                <a:close/>
              </a:path>
            </a:pathLst>
          </a:custGeom>
          <a:blipFill>
            <a:blip r:embed="rId10"/>
            <a:stretch>
              <a:fillRect/>
            </a:stretch>
          </a:blipFill>
        </p:spPr>
      </p:sp>
      <p:sp>
        <p:nvSpPr>
          <p:cNvPr id="8" name="Freeform 8"/>
          <p:cNvSpPr/>
          <p:nvPr/>
        </p:nvSpPr>
        <p:spPr>
          <a:xfrm>
            <a:off x="8559816" y="3195270"/>
            <a:ext cx="830645" cy="926800"/>
          </a:xfrm>
          <a:custGeom>
            <a:avLst/>
            <a:gdLst/>
            <a:ahLst/>
            <a:cxnLst/>
            <a:rect l="l" t="t" r="r" b="b"/>
            <a:pathLst>
              <a:path w="830645" h="926800">
                <a:moveTo>
                  <a:pt x="0" y="0"/>
                </a:moveTo>
                <a:lnTo>
                  <a:pt x="830645" y="0"/>
                </a:lnTo>
                <a:lnTo>
                  <a:pt x="830645" y="926801"/>
                </a:lnTo>
                <a:lnTo>
                  <a:pt x="0" y="926801"/>
                </a:lnTo>
                <a:lnTo>
                  <a:pt x="0" y="0"/>
                </a:lnTo>
                <a:close/>
              </a:path>
            </a:pathLst>
          </a:custGeom>
          <a:blipFill>
            <a:blip r:embed="rId10"/>
            <a:stretch>
              <a:fillRect/>
            </a:stretch>
          </a:blipFill>
        </p:spPr>
      </p:sp>
      <p:sp>
        <p:nvSpPr>
          <p:cNvPr id="9" name="TextBox 9"/>
          <p:cNvSpPr txBox="1"/>
          <p:nvPr/>
        </p:nvSpPr>
        <p:spPr>
          <a:xfrm>
            <a:off x="13535170" y="9357682"/>
            <a:ext cx="3147170" cy="298328"/>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Gruppo"/>
                <a:ea typeface="Gruppo"/>
                <a:cs typeface="Gruppo"/>
                <a:sym typeface="Gruppo"/>
              </a:rPr>
              <a:t>www.reallygreatsite.com</a:t>
            </a:r>
          </a:p>
        </p:txBody>
      </p:sp>
      <p:sp>
        <p:nvSpPr>
          <p:cNvPr id="10" name="TextBox 10"/>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10</a:t>
            </a:r>
          </a:p>
        </p:txBody>
      </p:sp>
      <p:sp>
        <p:nvSpPr>
          <p:cNvPr id="11" name="TextBox 11"/>
          <p:cNvSpPr txBox="1"/>
          <p:nvPr/>
        </p:nvSpPr>
        <p:spPr>
          <a:xfrm>
            <a:off x="4140938" y="1793563"/>
            <a:ext cx="11697631" cy="863267"/>
          </a:xfrm>
          <a:prstGeom prst="rect">
            <a:avLst/>
          </a:prstGeom>
        </p:spPr>
        <p:txBody>
          <a:bodyPr lIns="0" tIns="0" rIns="0" bIns="0" rtlCol="0" anchor="t">
            <a:spAutoFit/>
          </a:bodyPr>
          <a:lstStyle/>
          <a:p>
            <a:pPr algn="l">
              <a:lnSpc>
                <a:spcPts val="6880"/>
              </a:lnSpc>
            </a:pPr>
            <a:r>
              <a:rPr lang="en-US" sz="5460">
                <a:solidFill>
                  <a:srgbClr val="FFFFFF"/>
                </a:solidFill>
                <a:latin typeface="HK Modular"/>
                <a:ea typeface="HK Modular"/>
                <a:cs typeface="HK Modular"/>
                <a:sym typeface="HK Modular"/>
              </a:rPr>
              <a:t>JUMLAH HIDDEN LAYER </a:t>
            </a:r>
          </a:p>
        </p:txBody>
      </p:sp>
      <p:sp>
        <p:nvSpPr>
          <p:cNvPr id="12" name="TextBox 12"/>
          <p:cNvSpPr txBox="1"/>
          <p:nvPr/>
        </p:nvSpPr>
        <p:spPr>
          <a:xfrm>
            <a:off x="2376013" y="3365807"/>
            <a:ext cx="4760425" cy="478833"/>
          </a:xfrm>
          <a:prstGeom prst="rect">
            <a:avLst/>
          </a:prstGeom>
        </p:spPr>
        <p:txBody>
          <a:bodyPr lIns="0" tIns="0" rIns="0" bIns="0" rtlCol="0" anchor="t">
            <a:spAutoFit/>
          </a:bodyPr>
          <a:lstStyle/>
          <a:p>
            <a:pPr algn="l">
              <a:lnSpc>
                <a:spcPts val="3558"/>
              </a:lnSpc>
              <a:spcBef>
                <a:spcPct val="0"/>
              </a:spcBef>
            </a:pPr>
            <a:r>
              <a:rPr lang="en-US" sz="3294" b="1">
                <a:solidFill>
                  <a:srgbClr val="FFFFFF"/>
                </a:solidFill>
                <a:latin typeface="Raleway Bold"/>
                <a:ea typeface="Raleway Bold"/>
                <a:cs typeface="Raleway Bold"/>
                <a:sym typeface="Raleway Bold"/>
              </a:rPr>
              <a:t>Jumlah Hidden Layer</a:t>
            </a:r>
          </a:p>
        </p:txBody>
      </p:sp>
      <p:sp>
        <p:nvSpPr>
          <p:cNvPr id="13" name="TextBox 13"/>
          <p:cNvSpPr txBox="1"/>
          <p:nvPr/>
        </p:nvSpPr>
        <p:spPr>
          <a:xfrm>
            <a:off x="2193163" y="3984295"/>
            <a:ext cx="5337857" cy="3174202"/>
          </a:xfrm>
          <a:prstGeom prst="rect">
            <a:avLst/>
          </a:prstGeom>
        </p:spPr>
        <p:txBody>
          <a:bodyPr lIns="0" tIns="0" rIns="0" bIns="0" rtlCol="0" anchor="t">
            <a:spAutoFit/>
          </a:bodyPr>
          <a:lstStyle/>
          <a:p>
            <a:pPr marL="633697" lvl="1" indent="-316848" algn="l">
              <a:lnSpc>
                <a:spcPts val="3169"/>
              </a:lnSpc>
              <a:buAutoNum type="arabicPeriod"/>
            </a:pPr>
            <a:r>
              <a:rPr lang="en-US" sz="2935">
                <a:solidFill>
                  <a:srgbClr val="FFFFFF"/>
                </a:solidFill>
                <a:latin typeface="PT Sans"/>
                <a:ea typeface="PT Sans"/>
                <a:cs typeface="PT Sans"/>
                <a:sym typeface="PT Sans"/>
              </a:rPr>
              <a:t> 3 Convolutional Layers:</a:t>
            </a:r>
          </a:p>
          <a:p>
            <a:pPr marL="1267394" lvl="2" indent="-422465" algn="l">
              <a:lnSpc>
                <a:spcPts val="3169"/>
              </a:lnSpc>
              <a:buFont typeface="Arial"/>
              <a:buChar char="⚬"/>
            </a:pPr>
            <a:r>
              <a:rPr lang="en-US" sz="2935">
                <a:solidFill>
                  <a:srgbClr val="FFFFFF"/>
                </a:solidFill>
                <a:latin typeface="PT Sans"/>
                <a:ea typeface="PT Sans"/>
                <a:cs typeface="PT Sans"/>
                <a:sym typeface="PT Sans"/>
              </a:rPr>
              <a:t>Conv2D (32 filters)</a:t>
            </a:r>
          </a:p>
          <a:p>
            <a:pPr marL="1267394" lvl="2" indent="-422465" algn="l">
              <a:lnSpc>
                <a:spcPts val="3169"/>
              </a:lnSpc>
              <a:buFont typeface="Arial"/>
              <a:buChar char="⚬"/>
            </a:pPr>
            <a:r>
              <a:rPr lang="en-US" sz="2935">
                <a:solidFill>
                  <a:srgbClr val="FFFFFF"/>
                </a:solidFill>
                <a:latin typeface="PT Sans"/>
                <a:ea typeface="PT Sans"/>
                <a:cs typeface="PT Sans"/>
                <a:sym typeface="PT Sans"/>
              </a:rPr>
              <a:t>Conv2D (64 filters)</a:t>
            </a:r>
          </a:p>
          <a:p>
            <a:pPr marL="1267394" lvl="2" indent="-422465" algn="l">
              <a:lnSpc>
                <a:spcPts val="3169"/>
              </a:lnSpc>
              <a:buFont typeface="Arial"/>
              <a:buChar char="⚬"/>
            </a:pPr>
            <a:r>
              <a:rPr lang="en-US" sz="2935">
                <a:solidFill>
                  <a:srgbClr val="FFFFFF"/>
                </a:solidFill>
                <a:latin typeface="PT Sans"/>
                <a:ea typeface="PT Sans"/>
                <a:cs typeface="PT Sans"/>
                <a:sym typeface="PT Sans"/>
              </a:rPr>
              <a:t>Conv2D (128 filters)</a:t>
            </a:r>
          </a:p>
          <a:p>
            <a:pPr marL="633697" lvl="1" indent="-316848" algn="l">
              <a:lnSpc>
                <a:spcPts val="3169"/>
              </a:lnSpc>
              <a:buAutoNum type="arabicPeriod"/>
            </a:pPr>
            <a:r>
              <a:rPr lang="en-US" sz="2935">
                <a:solidFill>
                  <a:srgbClr val="FFFFFF"/>
                </a:solidFill>
                <a:latin typeface="PT Sans"/>
                <a:ea typeface="PT Sans"/>
                <a:cs typeface="PT Sans"/>
                <a:sym typeface="PT Sans"/>
              </a:rPr>
              <a:t> 1 Fully Connected Dense Layer:</a:t>
            </a:r>
          </a:p>
          <a:p>
            <a:pPr marL="1267394" lvl="2" indent="-422465" algn="l">
              <a:lnSpc>
                <a:spcPts val="3169"/>
              </a:lnSpc>
              <a:buFont typeface="Arial"/>
              <a:buChar char="⚬"/>
            </a:pPr>
            <a:r>
              <a:rPr lang="en-US" sz="2935">
                <a:solidFill>
                  <a:srgbClr val="FFFFFF"/>
                </a:solidFill>
                <a:latin typeface="PT Sans"/>
                <a:ea typeface="PT Sans"/>
                <a:cs typeface="PT Sans"/>
                <a:sym typeface="PT Sans"/>
              </a:rPr>
              <a:t>512 nodes</a:t>
            </a:r>
          </a:p>
          <a:p>
            <a:pPr algn="l">
              <a:lnSpc>
                <a:spcPts val="3169"/>
              </a:lnSpc>
              <a:spcBef>
                <a:spcPct val="0"/>
              </a:spcBef>
            </a:pPr>
            <a:endParaRPr lang="en-US" sz="2935">
              <a:solidFill>
                <a:srgbClr val="FFFFFF"/>
              </a:solidFill>
              <a:latin typeface="PT Sans"/>
              <a:ea typeface="PT Sans"/>
              <a:cs typeface="PT Sans"/>
              <a:sym typeface="PT Sans"/>
            </a:endParaRPr>
          </a:p>
        </p:txBody>
      </p:sp>
      <p:sp>
        <p:nvSpPr>
          <p:cNvPr id="14" name="Freeform 14"/>
          <p:cNvSpPr/>
          <p:nvPr/>
        </p:nvSpPr>
        <p:spPr>
          <a:xfrm>
            <a:off x="9689287" y="4122071"/>
            <a:ext cx="4592981" cy="3329241"/>
          </a:xfrm>
          <a:custGeom>
            <a:avLst/>
            <a:gdLst/>
            <a:ahLst/>
            <a:cxnLst/>
            <a:rect l="l" t="t" r="r" b="b"/>
            <a:pathLst>
              <a:path w="4592981" h="3329241">
                <a:moveTo>
                  <a:pt x="0" y="0"/>
                </a:moveTo>
                <a:lnTo>
                  <a:pt x="4592981" y="0"/>
                </a:lnTo>
                <a:lnTo>
                  <a:pt x="4592981" y="3329241"/>
                </a:lnTo>
                <a:lnTo>
                  <a:pt x="0" y="3329241"/>
                </a:lnTo>
                <a:lnTo>
                  <a:pt x="0" y="0"/>
                </a:lnTo>
                <a:close/>
              </a:path>
            </a:pathLst>
          </a:custGeom>
          <a:blipFill>
            <a:blip r:embed="rId11"/>
            <a:stretch>
              <a:fillRect r="-72072"/>
            </a:stretch>
          </a:blipFill>
        </p:spPr>
      </p:sp>
      <p:sp>
        <p:nvSpPr>
          <p:cNvPr id="15" name="TextBox 15"/>
          <p:cNvSpPr txBox="1"/>
          <p:nvPr/>
        </p:nvSpPr>
        <p:spPr>
          <a:xfrm>
            <a:off x="1474242" y="3341007"/>
            <a:ext cx="420330" cy="363011"/>
          </a:xfrm>
          <a:prstGeom prst="rect">
            <a:avLst/>
          </a:prstGeom>
        </p:spPr>
        <p:txBody>
          <a:bodyPr lIns="0" tIns="0" rIns="0" bIns="0" rtlCol="0" anchor="t">
            <a:spAutoFit/>
          </a:bodyPr>
          <a:lstStyle/>
          <a:p>
            <a:pPr algn="ctr">
              <a:lnSpc>
                <a:spcPts val="2781"/>
              </a:lnSpc>
              <a:spcBef>
                <a:spcPct val="0"/>
              </a:spcBef>
            </a:pPr>
            <a:r>
              <a:rPr lang="en-US" sz="2575" b="1">
                <a:solidFill>
                  <a:srgbClr val="FFFFFF"/>
                </a:solidFill>
                <a:latin typeface="Raleway Bold"/>
                <a:ea typeface="Raleway Bold"/>
                <a:cs typeface="Raleway Bold"/>
                <a:sym typeface="Raleway Bold"/>
              </a:rPr>
              <a:t>1.</a:t>
            </a:r>
          </a:p>
        </p:txBody>
      </p:sp>
      <p:sp>
        <p:nvSpPr>
          <p:cNvPr id="16" name="TextBox 16"/>
          <p:cNvSpPr txBox="1"/>
          <p:nvPr/>
        </p:nvSpPr>
        <p:spPr>
          <a:xfrm>
            <a:off x="9689287" y="3449306"/>
            <a:ext cx="6310600" cy="374183"/>
          </a:xfrm>
          <a:prstGeom prst="rect">
            <a:avLst/>
          </a:prstGeom>
        </p:spPr>
        <p:txBody>
          <a:bodyPr lIns="0" tIns="0" rIns="0" bIns="0" rtlCol="0" anchor="t">
            <a:spAutoFit/>
          </a:bodyPr>
          <a:lstStyle/>
          <a:p>
            <a:pPr algn="l">
              <a:lnSpc>
                <a:spcPts val="2891"/>
              </a:lnSpc>
              <a:spcBef>
                <a:spcPct val="0"/>
              </a:spcBef>
            </a:pPr>
            <a:r>
              <a:rPr lang="en-US" sz="2677" b="1">
                <a:solidFill>
                  <a:srgbClr val="FFFFFF"/>
                </a:solidFill>
                <a:latin typeface="Raleway Bold"/>
                <a:ea typeface="Raleway Bold"/>
                <a:cs typeface="Raleway Bold"/>
                <a:sym typeface="Raleway Bold"/>
              </a:rPr>
              <a:t>Jumlah Total Hidden Node per Layer</a:t>
            </a:r>
          </a:p>
        </p:txBody>
      </p:sp>
      <p:sp>
        <p:nvSpPr>
          <p:cNvPr id="17" name="TextBox 17"/>
          <p:cNvSpPr txBox="1"/>
          <p:nvPr/>
        </p:nvSpPr>
        <p:spPr>
          <a:xfrm>
            <a:off x="8787515" y="3414980"/>
            <a:ext cx="420330" cy="363011"/>
          </a:xfrm>
          <a:prstGeom prst="rect">
            <a:avLst/>
          </a:prstGeom>
        </p:spPr>
        <p:txBody>
          <a:bodyPr lIns="0" tIns="0" rIns="0" bIns="0" rtlCol="0" anchor="t">
            <a:spAutoFit/>
          </a:bodyPr>
          <a:lstStyle/>
          <a:p>
            <a:pPr algn="ctr">
              <a:lnSpc>
                <a:spcPts val="2781"/>
              </a:lnSpc>
              <a:spcBef>
                <a:spcPct val="0"/>
              </a:spcBef>
            </a:pPr>
            <a:r>
              <a:rPr lang="en-US" sz="2575" b="1">
                <a:solidFill>
                  <a:srgbClr val="FFFFFF"/>
                </a:solidFill>
                <a:latin typeface="Raleway Bold"/>
                <a:ea typeface="Raleway Bold"/>
                <a:cs typeface="Raleway Bold"/>
                <a:sym typeface="Raleway Bold"/>
              </a:rPr>
              <a:t>2.</a:t>
            </a:r>
          </a:p>
        </p:txBody>
      </p:sp>
      <p:sp>
        <p:nvSpPr>
          <p:cNvPr id="18" name="TextBox 18"/>
          <p:cNvSpPr txBox="1"/>
          <p:nvPr/>
        </p:nvSpPr>
        <p:spPr>
          <a:xfrm>
            <a:off x="2655994" y="1165379"/>
            <a:ext cx="2688697"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artificial Intellligence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81303" y="9298891"/>
            <a:ext cx="4454904" cy="406385"/>
          </a:xfrm>
          <a:custGeom>
            <a:avLst/>
            <a:gdLst/>
            <a:ahLst/>
            <a:cxnLst/>
            <a:rect l="l" t="t" r="r" b="b"/>
            <a:pathLst>
              <a:path w="4454904" h="406385">
                <a:moveTo>
                  <a:pt x="0" y="0"/>
                </a:moveTo>
                <a:lnTo>
                  <a:pt x="4454903" y="0"/>
                </a:lnTo>
                <a:lnTo>
                  <a:pt x="4454903"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2502421" y="2879426"/>
            <a:ext cx="830645" cy="926800"/>
          </a:xfrm>
          <a:custGeom>
            <a:avLst/>
            <a:gdLst/>
            <a:ahLst/>
            <a:cxnLst/>
            <a:rect l="l" t="t" r="r" b="b"/>
            <a:pathLst>
              <a:path w="830645" h="926800">
                <a:moveTo>
                  <a:pt x="0" y="0"/>
                </a:moveTo>
                <a:lnTo>
                  <a:pt x="830644" y="0"/>
                </a:lnTo>
                <a:lnTo>
                  <a:pt x="830644" y="926800"/>
                </a:lnTo>
                <a:lnTo>
                  <a:pt x="0" y="926800"/>
                </a:lnTo>
                <a:lnTo>
                  <a:pt x="0" y="0"/>
                </a:lnTo>
                <a:close/>
              </a:path>
            </a:pathLst>
          </a:custGeom>
          <a:blipFill>
            <a:blip r:embed="rId10"/>
            <a:stretch>
              <a:fillRect/>
            </a:stretch>
          </a:blipFill>
        </p:spPr>
      </p:sp>
      <p:sp>
        <p:nvSpPr>
          <p:cNvPr id="8" name="Freeform 8"/>
          <p:cNvSpPr/>
          <p:nvPr/>
        </p:nvSpPr>
        <p:spPr>
          <a:xfrm>
            <a:off x="3150450" y="3934780"/>
            <a:ext cx="13188969" cy="3218147"/>
          </a:xfrm>
          <a:custGeom>
            <a:avLst/>
            <a:gdLst/>
            <a:ahLst/>
            <a:cxnLst/>
            <a:rect l="l" t="t" r="r" b="b"/>
            <a:pathLst>
              <a:path w="13188969" h="3218147">
                <a:moveTo>
                  <a:pt x="0" y="0"/>
                </a:moveTo>
                <a:lnTo>
                  <a:pt x="13188969" y="0"/>
                </a:lnTo>
                <a:lnTo>
                  <a:pt x="13188969" y="3218147"/>
                </a:lnTo>
                <a:lnTo>
                  <a:pt x="0" y="3218147"/>
                </a:lnTo>
                <a:lnTo>
                  <a:pt x="0" y="0"/>
                </a:lnTo>
                <a:close/>
              </a:path>
            </a:pathLst>
          </a:custGeom>
          <a:blipFill>
            <a:blip r:embed="rId11"/>
            <a:stretch>
              <a:fillRect t="-3994"/>
            </a:stretch>
          </a:blipFill>
        </p:spPr>
      </p:sp>
      <p:sp>
        <p:nvSpPr>
          <p:cNvPr id="9" name="TextBox 9"/>
          <p:cNvSpPr txBox="1"/>
          <p:nvPr/>
        </p:nvSpPr>
        <p:spPr>
          <a:xfrm>
            <a:off x="13535170" y="9357682"/>
            <a:ext cx="3147170" cy="298328"/>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Gruppo"/>
                <a:ea typeface="Gruppo"/>
                <a:cs typeface="Gruppo"/>
                <a:sym typeface="Gruppo"/>
              </a:rPr>
              <a:t>www.reallygreatsite.com</a:t>
            </a:r>
          </a:p>
        </p:txBody>
      </p:sp>
      <p:sp>
        <p:nvSpPr>
          <p:cNvPr id="10" name="TextBox 10"/>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11</a:t>
            </a:r>
          </a:p>
        </p:txBody>
      </p:sp>
      <p:sp>
        <p:nvSpPr>
          <p:cNvPr id="11" name="TextBox 11"/>
          <p:cNvSpPr txBox="1"/>
          <p:nvPr/>
        </p:nvSpPr>
        <p:spPr>
          <a:xfrm>
            <a:off x="2400715" y="1720885"/>
            <a:ext cx="15506285" cy="803682"/>
          </a:xfrm>
          <a:prstGeom prst="rect">
            <a:avLst/>
          </a:prstGeom>
        </p:spPr>
        <p:txBody>
          <a:bodyPr wrap="square" lIns="0" tIns="0" rIns="0" bIns="0" rtlCol="0" anchor="t">
            <a:spAutoFit/>
          </a:bodyPr>
          <a:lstStyle/>
          <a:p>
            <a:pPr algn="l">
              <a:lnSpc>
                <a:spcPts val="6880"/>
              </a:lnSpc>
            </a:pPr>
            <a:r>
              <a:rPr lang="en-US" sz="4400" dirty="0">
                <a:solidFill>
                  <a:srgbClr val="FFFFFF"/>
                </a:solidFill>
                <a:latin typeface="HK Modular"/>
                <a:ea typeface="HK Modular"/>
                <a:cs typeface="HK Modular"/>
                <a:sym typeface="HK Modular"/>
              </a:rPr>
              <a:t>JUMLAH TOTAL BOBOT WEIGHT</a:t>
            </a:r>
          </a:p>
        </p:txBody>
      </p:sp>
      <p:sp>
        <p:nvSpPr>
          <p:cNvPr id="12" name="TextBox 12"/>
          <p:cNvSpPr txBox="1"/>
          <p:nvPr/>
        </p:nvSpPr>
        <p:spPr>
          <a:xfrm>
            <a:off x="3651061" y="3116430"/>
            <a:ext cx="3807094" cy="308108"/>
          </a:xfrm>
          <a:prstGeom prst="rect">
            <a:avLst/>
          </a:prstGeom>
        </p:spPr>
        <p:txBody>
          <a:bodyPr lIns="0" tIns="0" rIns="0" bIns="0" rtlCol="0" anchor="t">
            <a:spAutoFit/>
          </a:bodyPr>
          <a:lstStyle/>
          <a:p>
            <a:pPr algn="l">
              <a:lnSpc>
                <a:spcPts val="2259"/>
              </a:lnSpc>
              <a:spcBef>
                <a:spcPct val="0"/>
              </a:spcBef>
            </a:pPr>
            <a:r>
              <a:rPr lang="en-US" sz="2092" b="1">
                <a:solidFill>
                  <a:srgbClr val="FFFFFF"/>
                </a:solidFill>
                <a:latin typeface="Raleway Bold"/>
                <a:ea typeface="Raleway Bold"/>
                <a:cs typeface="Raleway Bold"/>
                <a:sym typeface="Raleway Bold"/>
              </a:rPr>
              <a:t>Jumlah Total Bobot (Weight)</a:t>
            </a:r>
          </a:p>
        </p:txBody>
      </p:sp>
      <p:sp>
        <p:nvSpPr>
          <p:cNvPr id="13" name="TextBox 13"/>
          <p:cNvSpPr txBox="1"/>
          <p:nvPr/>
        </p:nvSpPr>
        <p:spPr>
          <a:xfrm>
            <a:off x="2730120" y="3099136"/>
            <a:ext cx="420330" cy="363011"/>
          </a:xfrm>
          <a:prstGeom prst="rect">
            <a:avLst/>
          </a:prstGeom>
        </p:spPr>
        <p:txBody>
          <a:bodyPr lIns="0" tIns="0" rIns="0" bIns="0" rtlCol="0" anchor="t">
            <a:spAutoFit/>
          </a:bodyPr>
          <a:lstStyle/>
          <a:p>
            <a:pPr algn="ctr">
              <a:lnSpc>
                <a:spcPts val="2781"/>
              </a:lnSpc>
              <a:spcBef>
                <a:spcPct val="0"/>
              </a:spcBef>
            </a:pPr>
            <a:r>
              <a:rPr lang="en-US" sz="2575" b="1">
                <a:solidFill>
                  <a:srgbClr val="FFFFFF"/>
                </a:solidFill>
                <a:latin typeface="Raleway Bold"/>
                <a:ea typeface="Raleway Bold"/>
                <a:cs typeface="Raleway Bold"/>
                <a:sym typeface="Raleway Bold"/>
              </a:rPr>
              <a:t>3.</a:t>
            </a:r>
          </a:p>
        </p:txBody>
      </p:sp>
      <p:sp>
        <p:nvSpPr>
          <p:cNvPr id="14" name="TextBox 14"/>
          <p:cNvSpPr txBox="1"/>
          <p:nvPr/>
        </p:nvSpPr>
        <p:spPr>
          <a:xfrm>
            <a:off x="3150450" y="7577406"/>
            <a:ext cx="13188969" cy="831728"/>
          </a:xfrm>
          <a:prstGeom prst="rect">
            <a:avLst/>
          </a:prstGeom>
        </p:spPr>
        <p:txBody>
          <a:bodyPr lIns="0" tIns="0" rIns="0" bIns="0" rtlCol="0" anchor="t">
            <a:spAutoFit/>
          </a:bodyPr>
          <a:lstStyle/>
          <a:p>
            <a:pPr algn="just">
              <a:lnSpc>
                <a:spcPts val="2241"/>
              </a:lnSpc>
              <a:spcBef>
                <a:spcPct val="0"/>
              </a:spcBef>
            </a:pPr>
            <a:r>
              <a:rPr lang="en-US" sz="2075">
                <a:solidFill>
                  <a:srgbClr val="FFFFFF"/>
                </a:solidFill>
                <a:latin typeface="PT Sans"/>
                <a:ea typeface="PT Sans"/>
                <a:cs typeface="PT Sans"/>
                <a:sym typeface="PT Sans"/>
              </a:rPr>
              <a:t>Total Bobot (Weight) untuk Hidden Layers</a:t>
            </a:r>
          </a:p>
          <a:p>
            <a:pPr algn="just">
              <a:lnSpc>
                <a:spcPts val="2241"/>
              </a:lnSpc>
              <a:spcBef>
                <a:spcPct val="0"/>
              </a:spcBef>
            </a:pPr>
            <a:r>
              <a:rPr lang="en-US" sz="2075">
                <a:solidFill>
                  <a:srgbClr val="FFFFFF"/>
                </a:solidFill>
                <a:latin typeface="PT Sans"/>
                <a:ea typeface="PT Sans"/>
                <a:cs typeface="PT Sans"/>
                <a:sym typeface="PT Sans"/>
              </a:rPr>
              <a:t>Jumlah total parameter untuk hidden layers:</a:t>
            </a:r>
          </a:p>
          <a:p>
            <a:pPr algn="just">
              <a:lnSpc>
                <a:spcPts val="2241"/>
              </a:lnSpc>
              <a:spcBef>
                <a:spcPct val="0"/>
              </a:spcBef>
            </a:pPr>
            <a:r>
              <a:rPr lang="en-US" sz="2075">
                <a:solidFill>
                  <a:srgbClr val="FFFFFF"/>
                </a:solidFill>
                <a:latin typeface="PT Sans"/>
                <a:ea typeface="PT Sans"/>
                <a:cs typeface="PT Sans"/>
                <a:sym typeface="PT Sans"/>
              </a:rPr>
              <a:t>896 + 18,496 + 73,856 + 18,926,080 = 19,019,328 bobot (weights)</a:t>
            </a:r>
          </a:p>
        </p:txBody>
      </p:sp>
      <p:sp>
        <p:nvSpPr>
          <p:cNvPr id="15" name="TextBox 15"/>
          <p:cNvSpPr txBox="1"/>
          <p:nvPr/>
        </p:nvSpPr>
        <p:spPr>
          <a:xfrm>
            <a:off x="2655994" y="1165379"/>
            <a:ext cx="2688697"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artificial Intellligence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04426" y="2989668"/>
            <a:ext cx="14388898" cy="5827504"/>
          </a:xfrm>
          <a:custGeom>
            <a:avLst/>
            <a:gdLst/>
            <a:ahLst/>
            <a:cxnLst/>
            <a:rect l="l" t="t" r="r" b="b"/>
            <a:pathLst>
              <a:path w="14388898" h="5827504">
                <a:moveTo>
                  <a:pt x="0" y="0"/>
                </a:moveTo>
                <a:lnTo>
                  <a:pt x="14388898" y="0"/>
                </a:lnTo>
                <a:lnTo>
                  <a:pt x="14388898" y="5827503"/>
                </a:lnTo>
                <a:lnTo>
                  <a:pt x="0" y="5827503"/>
                </a:lnTo>
                <a:lnTo>
                  <a:pt x="0" y="0"/>
                </a:lnTo>
                <a:close/>
              </a:path>
            </a:pathLst>
          </a:custGeom>
          <a:blipFill>
            <a:blip r:embed="rId2"/>
            <a:stretch>
              <a:fillRect/>
            </a:stretch>
          </a:blipFill>
        </p:spPr>
      </p:sp>
      <p:sp>
        <p:nvSpPr>
          <p:cNvPr id="3" name="TextBox 3"/>
          <p:cNvSpPr txBox="1"/>
          <p:nvPr/>
        </p:nvSpPr>
        <p:spPr>
          <a:xfrm>
            <a:off x="1604426" y="1464017"/>
            <a:ext cx="16128456" cy="772588"/>
          </a:xfrm>
          <a:prstGeom prst="rect">
            <a:avLst/>
          </a:prstGeom>
        </p:spPr>
        <p:txBody>
          <a:bodyPr lIns="0" tIns="0" rIns="0" bIns="0" rtlCol="0" anchor="t">
            <a:spAutoFit/>
          </a:bodyPr>
          <a:lstStyle/>
          <a:p>
            <a:pPr algn="l">
              <a:lnSpc>
                <a:spcPts val="6124"/>
              </a:lnSpc>
            </a:pPr>
            <a:r>
              <a:rPr lang="en-US" sz="4860">
                <a:solidFill>
                  <a:srgbClr val="FFFFFF"/>
                </a:solidFill>
                <a:latin typeface="HK Modular"/>
                <a:ea typeface="HK Modular"/>
                <a:cs typeface="HK Modular"/>
                <a:sym typeface="HK Modular"/>
              </a:rPr>
              <a:t>SCREENSHOT PROSES TRAINING</a:t>
            </a:r>
          </a:p>
        </p:txBody>
      </p:sp>
      <p:sp>
        <p:nvSpPr>
          <p:cNvPr id="4" name="TextBox 4"/>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12</a:t>
            </a:r>
          </a:p>
        </p:txBody>
      </p:sp>
      <p:sp>
        <p:nvSpPr>
          <p:cNvPr id="5" name="TextBox 5"/>
          <p:cNvSpPr txBox="1"/>
          <p:nvPr/>
        </p:nvSpPr>
        <p:spPr>
          <a:xfrm>
            <a:off x="1752600" y="2409489"/>
            <a:ext cx="3657600" cy="407294"/>
          </a:xfrm>
          <a:prstGeom prst="rect">
            <a:avLst/>
          </a:prstGeom>
        </p:spPr>
        <p:txBody>
          <a:bodyPr wrap="square" lIns="0" tIns="0" rIns="0" bIns="0" rtlCol="0" anchor="t">
            <a:spAutoFit/>
          </a:bodyPr>
          <a:lstStyle/>
          <a:p>
            <a:pPr algn="ctr">
              <a:lnSpc>
                <a:spcPts val="3213"/>
              </a:lnSpc>
              <a:spcBef>
                <a:spcPct val="0"/>
              </a:spcBef>
            </a:pPr>
            <a:r>
              <a:rPr lang="en-US" sz="2975" dirty="0">
                <a:solidFill>
                  <a:srgbClr val="FFFFFF"/>
                </a:solidFill>
                <a:latin typeface="PT Sans"/>
                <a:ea typeface="PT Sans"/>
                <a:cs typeface="PT Sans"/>
                <a:sym typeface="PT Sans"/>
              </a:rPr>
              <a:t>trashfix_model.h5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814454" y="2421920"/>
            <a:ext cx="8261486" cy="6836380"/>
          </a:xfrm>
          <a:custGeom>
            <a:avLst/>
            <a:gdLst/>
            <a:ahLst/>
            <a:cxnLst/>
            <a:rect l="l" t="t" r="r" b="b"/>
            <a:pathLst>
              <a:path w="8261486" h="6836380">
                <a:moveTo>
                  <a:pt x="0" y="0"/>
                </a:moveTo>
                <a:lnTo>
                  <a:pt x="8261486" y="0"/>
                </a:lnTo>
                <a:lnTo>
                  <a:pt x="8261486" y="6836380"/>
                </a:lnTo>
                <a:lnTo>
                  <a:pt x="0" y="6836380"/>
                </a:lnTo>
                <a:lnTo>
                  <a:pt x="0" y="0"/>
                </a:lnTo>
                <a:close/>
              </a:path>
            </a:pathLst>
          </a:custGeom>
          <a:blipFill>
            <a:blip r:embed="rId2"/>
            <a:stretch>
              <a:fillRect/>
            </a:stretch>
          </a:blipFill>
        </p:spPr>
      </p:sp>
      <p:sp>
        <p:nvSpPr>
          <p:cNvPr id="3" name="TextBox 3"/>
          <p:cNvSpPr txBox="1"/>
          <p:nvPr/>
        </p:nvSpPr>
        <p:spPr>
          <a:xfrm>
            <a:off x="2760330" y="990600"/>
            <a:ext cx="13328601" cy="772588"/>
          </a:xfrm>
          <a:prstGeom prst="rect">
            <a:avLst/>
          </a:prstGeom>
        </p:spPr>
        <p:txBody>
          <a:bodyPr lIns="0" tIns="0" rIns="0" bIns="0" rtlCol="0" anchor="t">
            <a:spAutoFit/>
          </a:bodyPr>
          <a:lstStyle/>
          <a:p>
            <a:pPr algn="l">
              <a:lnSpc>
                <a:spcPts val="6124"/>
              </a:lnSpc>
            </a:pPr>
            <a:r>
              <a:rPr lang="en-US" sz="4860">
                <a:solidFill>
                  <a:srgbClr val="FFFFFF"/>
                </a:solidFill>
                <a:latin typeface="HK Modular"/>
                <a:ea typeface="HK Modular"/>
                <a:cs typeface="HK Modular"/>
                <a:sym typeface="HK Modular"/>
              </a:rPr>
              <a:t>SCREENSHOT HASIL EVALUASI</a:t>
            </a:r>
          </a:p>
        </p:txBody>
      </p:sp>
      <p:sp>
        <p:nvSpPr>
          <p:cNvPr id="4" name="TextBox 4"/>
          <p:cNvSpPr txBox="1"/>
          <p:nvPr/>
        </p:nvSpPr>
        <p:spPr>
          <a:xfrm>
            <a:off x="7981853" y="9267825"/>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13</a:t>
            </a:r>
          </a:p>
        </p:txBody>
      </p:sp>
      <p:sp>
        <p:nvSpPr>
          <p:cNvPr id="5" name="TextBox 5"/>
          <p:cNvSpPr txBox="1"/>
          <p:nvPr/>
        </p:nvSpPr>
        <p:spPr>
          <a:xfrm>
            <a:off x="2760330" y="1892859"/>
            <a:ext cx="3259470" cy="410369"/>
          </a:xfrm>
          <a:prstGeom prst="rect">
            <a:avLst/>
          </a:prstGeom>
        </p:spPr>
        <p:txBody>
          <a:bodyPr wrap="square" lIns="0" tIns="0" rIns="0" bIns="0" rtlCol="0" anchor="t">
            <a:spAutoFit/>
          </a:bodyPr>
          <a:lstStyle/>
          <a:p>
            <a:pPr algn="ctr">
              <a:lnSpc>
                <a:spcPts val="3213"/>
              </a:lnSpc>
              <a:spcBef>
                <a:spcPct val="0"/>
              </a:spcBef>
            </a:pPr>
            <a:r>
              <a:rPr lang="en-US" sz="2975" dirty="0">
                <a:solidFill>
                  <a:srgbClr val="FFFFFF"/>
                </a:solidFill>
                <a:latin typeface="PT Sans"/>
                <a:ea typeface="PT Sans"/>
                <a:cs typeface="PT Sans"/>
                <a:sym typeface="PT Sans"/>
              </a:rPr>
              <a:t>trashfix_model.h5</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28700" y="2607172"/>
            <a:ext cx="8115300" cy="4585144"/>
          </a:xfrm>
          <a:custGeom>
            <a:avLst/>
            <a:gdLst/>
            <a:ahLst/>
            <a:cxnLst/>
            <a:rect l="l" t="t" r="r" b="b"/>
            <a:pathLst>
              <a:path w="8115300" h="4585144">
                <a:moveTo>
                  <a:pt x="0" y="0"/>
                </a:moveTo>
                <a:lnTo>
                  <a:pt x="8115300" y="0"/>
                </a:lnTo>
                <a:lnTo>
                  <a:pt x="8115300" y="4585145"/>
                </a:lnTo>
                <a:lnTo>
                  <a:pt x="0" y="4585145"/>
                </a:lnTo>
                <a:lnTo>
                  <a:pt x="0" y="0"/>
                </a:lnTo>
                <a:close/>
              </a:path>
            </a:pathLst>
          </a:custGeom>
          <a:blipFill>
            <a:blip r:embed="rId2"/>
            <a:stretch>
              <a:fillRect/>
            </a:stretch>
          </a:blipFill>
        </p:spPr>
      </p:sp>
      <p:sp>
        <p:nvSpPr>
          <p:cNvPr id="3" name="Freeform 3"/>
          <p:cNvSpPr/>
          <p:nvPr/>
        </p:nvSpPr>
        <p:spPr>
          <a:xfrm>
            <a:off x="9335613" y="2607172"/>
            <a:ext cx="8079550" cy="4585144"/>
          </a:xfrm>
          <a:custGeom>
            <a:avLst/>
            <a:gdLst/>
            <a:ahLst/>
            <a:cxnLst/>
            <a:rect l="l" t="t" r="r" b="b"/>
            <a:pathLst>
              <a:path w="8079550" h="4585144">
                <a:moveTo>
                  <a:pt x="0" y="0"/>
                </a:moveTo>
                <a:lnTo>
                  <a:pt x="8079550" y="0"/>
                </a:lnTo>
                <a:lnTo>
                  <a:pt x="8079550" y="4585145"/>
                </a:lnTo>
                <a:lnTo>
                  <a:pt x="0" y="4585145"/>
                </a:lnTo>
                <a:lnTo>
                  <a:pt x="0" y="0"/>
                </a:lnTo>
                <a:close/>
              </a:path>
            </a:pathLst>
          </a:custGeom>
          <a:blipFill>
            <a:blip r:embed="rId3"/>
            <a:stretch>
              <a:fillRect/>
            </a:stretch>
          </a:blipFill>
        </p:spPr>
      </p:sp>
      <p:sp>
        <p:nvSpPr>
          <p:cNvPr id="4" name="TextBox 4"/>
          <p:cNvSpPr txBox="1"/>
          <p:nvPr/>
        </p:nvSpPr>
        <p:spPr>
          <a:xfrm>
            <a:off x="2760330" y="990600"/>
            <a:ext cx="12069951" cy="772588"/>
          </a:xfrm>
          <a:prstGeom prst="rect">
            <a:avLst/>
          </a:prstGeom>
        </p:spPr>
        <p:txBody>
          <a:bodyPr lIns="0" tIns="0" rIns="0" bIns="0" rtlCol="0" anchor="t">
            <a:spAutoFit/>
          </a:bodyPr>
          <a:lstStyle/>
          <a:p>
            <a:pPr algn="l">
              <a:lnSpc>
                <a:spcPts val="6124"/>
              </a:lnSpc>
            </a:pPr>
            <a:r>
              <a:rPr lang="en-US" sz="4860">
                <a:solidFill>
                  <a:srgbClr val="FFFFFF"/>
                </a:solidFill>
                <a:latin typeface="HK Modular"/>
                <a:ea typeface="HK Modular"/>
                <a:cs typeface="HK Modular"/>
                <a:sym typeface="HK Modular"/>
              </a:rPr>
              <a:t>SCREENSHOT TENSORBOARD</a:t>
            </a:r>
          </a:p>
        </p:txBody>
      </p:sp>
      <p:sp>
        <p:nvSpPr>
          <p:cNvPr id="5" name="TextBox 5"/>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3931878" y="2685923"/>
            <a:ext cx="11301259" cy="5353971"/>
          </a:xfrm>
          <a:custGeom>
            <a:avLst/>
            <a:gdLst/>
            <a:ahLst/>
            <a:cxnLst/>
            <a:rect l="l" t="t" r="r" b="b"/>
            <a:pathLst>
              <a:path w="11301259" h="5353971">
                <a:moveTo>
                  <a:pt x="0" y="0"/>
                </a:moveTo>
                <a:lnTo>
                  <a:pt x="11301259" y="0"/>
                </a:lnTo>
                <a:lnTo>
                  <a:pt x="11301259" y="5353972"/>
                </a:lnTo>
                <a:lnTo>
                  <a:pt x="0" y="5353972"/>
                </a:lnTo>
                <a:lnTo>
                  <a:pt x="0" y="0"/>
                </a:lnTo>
                <a:close/>
              </a:path>
            </a:pathLst>
          </a:custGeom>
          <a:blipFill>
            <a:blip r:embed="rId10"/>
            <a:stretch>
              <a:fillRect/>
            </a:stretch>
          </a:blipFill>
        </p:spPr>
      </p:sp>
      <p:sp>
        <p:nvSpPr>
          <p:cNvPr id="8" name="TextBox 8"/>
          <p:cNvSpPr txBox="1"/>
          <p:nvPr/>
        </p:nvSpPr>
        <p:spPr>
          <a:xfrm>
            <a:off x="2655994" y="1165379"/>
            <a:ext cx="2930973"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artificial Intelligence</a:t>
            </a:r>
          </a:p>
        </p:txBody>
      </p:sp>
      <p:sp>
        <p:nvSpPr>
          <p:cNvPr id="9" name="TextBox 9"/>
          <p:cNvSpPr txBox="1"/>
          <p:nvPr/>
        </p:nvSpPr>
        <p:spPr>
          <a:xfrm>
            <a:off x="13458263" y="9073308"/>
            <a:ext cx="3147170" cy="298328"/>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Gruppo"/>
                <a:ea typeface="Gruppo"/>
                <a:cs typeface="Gruppo"/>
                <a:sym typeface="Gruppo"/>
              </a:rPr>
              <a:t>www.reallygreatsite.com</a:t>
            </a:r>
          </a:p>
        </p:txBody>
      </p:sp>
      <p:sp>
        <p:nvSpPr>
          <p:cNvPr id="10" name="TextBox 10"/>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16</a:t>
            </a:r>
          </a:p>
        </p:txBody>
      </p:sp>
      <p:sp>
        <p:nvSpPr>
          <p:cNvPr id="11" name="TextBox 11"/>
          <p:cNvSpPr txBox="1"/>
          <p:nvPr/>
        </p:nvSpPr>
        <p:spPr>
          <a:xfrm>
            <a:off x="3140565" y="1731927"/>
            <a:ext cx="12883885" cy="772994"/>
          </a:xfrm>
          <a:prstGeom prst="rect">
            <a:avLst/>
          </a:prstGeom>
        </p:spPr>
        <p:txBody>
          <a:bodyPr lIns="0" tIns="0" rIns="0" bIns="0" rtlCol="0" anchor="t">
            <a:spAutoFit/>
          </a:bodyPr>
          <a:lstStyle/>
          <a:p>
            <a:pPr algn="ctr">
              <a:lnSpc>
                <a:spcPts val="6127"/>
              </a:lnSpc>
            </a:pPr>
            <a:r>
              <a:rPr lang="en-US" sz="4863">
                <a:solidFill>
                  <a:srgbClr val="FFFFFF"/>
                </a:solidFill>
                <a:latin typeface="HK Modular"/>
                <a:ea typeface="HK Modular"/>
                <a:cs typeface="HK Modular"/>
                <a:sym typeface="HK Modular"/>
              </a:rPr>
              <a:t>UI--TRASH CLASSIFICATION</a:t>
            </a:r>
          </a:p>
        </p:txBody>
      </p:sp>
      <p:sp>
        <p:nvSpPr>
          <p:cNvPr id="12" name="TextBox 12"/>
          <p:cNvSpPr txBox="1"/>
          <p:nvPr/>
        </p:nvSpPr>
        <p:spPr>
          <a:xfrm>
            <a:off x="1371600" y="8351426"/>
            <a:ext cx="17048476" cy="407294"/>
          </a:xfrm>
          <a:prstGeom prst="rect">
            <a:avLst/>
          </a:prstGeom>
        </p:spPr>
        <p:txBody>
          <a:bodyPr lIns="0" tIns="0" rIns="0" bIns="0" rtlCol="0" anchor="t">
            <a:spAutoFit/>
          </a:bodyPr>
          <a:lstStyle/>
          <a:p>
            <a:pPr algn="ctr">
              <a:lnSpc>
                <a:spcPts val="3213"/>
              </a:lnSpc>
              <a:spcBef>
                <a:spcPct val="0"/>
              </a:spcBef>
            </a:pPr>
            <a:r>
              <a:rPr lang="en-US" sz="2975" u="sng" dirty="0">
                <a:solidFill>
                  <a:schemeClr val="bg1"/>
                </a:solidFill>
                <a:latin typeface="PT Sans"/>
                <a:ea typeface="PT Sans"/>
                <a:cs typeface="PT Sans"/>
                <a:sym typeface="PT Sans"/>
                <a:hlinkClick r:id="rId11" tooltip="https://github.com/alhusnaahanifah/Tugas-2-KecerdasanArtifisial-2208107010060.git">
                  <a:extLst>
                    <a:ext uri="{A12FA001-AC4F-418D-AE19-62706E023703}">
                      <ahyp:hlinkClr xmlns:ahyp="http://schemas.microsoft.com/office/drawing/2018/hyperlinkcolor" val="tx"/>
                    </a:ext>
                  </a:extLst>
                </a:hlinkClick>
              </a:rPr>
              <a:t>Link</a:t>
            </a:r>
            <a:r>
              <a:rPr lang="en-US" sz="2975" u="sng" dirty="0">
                <a:solidFill>
                  <a:srgbClr val="0000FF"/>
                </a:solidFill>
                <a:latin typeface="PT Sans"/>
                <a:ea typeface="PT Sans"/>
                <a:cs typeface="PT Sans"/>
                <a:sym typeface="PT Sans"/>
                <a:hlinkClick r:id="rId11" tooltip="https://github.com/alhusnaahanifah/Tugas-2-KecerdasanArtifisial-2208107010060.git">
                  <a:extLst>
                    <a:ext uri="{A12FA001-AC4F-418D-AE19-62706E023703}">
                      <ahyp:hlinkClr xmlns:ahyp="http://schemas.microsoft.com/office/drawing/2018/hyperlinkcolor" val="tx"/>
                    </a:ext>
                  </a:extLst>
                </a:hlinkClick>
              </a:rPr>
              <a:t> </a:t>
            </a:r>
            <a:r>
              <a:rPr lang="en-US" sz="2975" u="sng" dirty="0" err="1">
                <a:solidFill>
                  <a:schemeClr val="bg1"/>
                </a:solidFill>
                <a:latin typeface="PT Sans"/>
                <a:ea typeface="PT Sans"/>
                <a:cs typeface="PT Sans"/>
                <a:sym typeface="PT Sans"/>
                <a:hlinkClick r:id="rId11" tooltip="https://github.com/alhusnaahanifah/Tugas-2-KecerdasanArtifisial-2208107010060.git">
                  <a:extLst>
                    <a:ext uri="{A12FA001-AC4F-418D-AE19-62706E023703}">
                      <ahyp:hlinkClr xmlns:ahyp="http://schemas.microsoft.com/office/drawing/2018/hyperlinkcolor" val="tx"/>
                    </a:ext>
                  </a:extLst>
                </a:hlinkClick>
              </a:rPr>
              <a:t>Github</a:t>
            </a:r>
            <a:r>
              <a:rPr lang="en-US" sz="2975" u="sng" dirty="0">
                <a:solidFill>
                  <a:schemeClr val="bg1"/>
                </a:solidFill>
                <a:latin typeface="PT Sans"/>
                <a:ea typeface="PT Sans"/>
                <a:cs typeface="PT Sans"/>
                <a:sym typeface="PT Sans"/>
                <a:hlinkClick r:id="rId11" tooltip="https://github.com/alhusnaahanifah/Tugas-2-KecerdasanArtifisial-2208107010060.git">
                  <a:extLst>
                    <a:ext uri="{A12FA001-AC4F-418D-AE19-62706E023703}">
                      <ahyp:hlinkClr xmlns:ahyp="http://schemas.microsoft.com/office/drawing/2018/hyperlinkcolor" val="tx"/>
                    </a:ext>
                  </a:extLst>
                </a:hlinkClick>
              </a:rPr>
              <a:t> : https://github.com/alhusnaahanifah/Tugas-2-KecerdasanArtifisial-2208107010060.git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94205" y="1859299"/>
            <a:ext cx="7621577" cy="3772681"/>
          </a:xfrm>
          <a:custGeom>
            <a:avLst/>
            <a:gdLst/>
            <a:ahLst/>
            <a:cxnLst/>
            <a:rect l="l" t="t" r="r" b="b"/>
            <a:pathLst>
              <a:path w="7621577" h="3772681">
                <a:moveTo>
                  <a:pt x="0" y="0"/>
                </a:moveTo>
                <a:lnTo>
                  <a:pt x="7621577" y="0"/>
                </a:lnTo>
                <a:lnTo>
                  <a:pt x="7621577" y="3772680"/>
                </a:lnTo>
                <a:lnTo>
                  <a:pt x="0" y="3772680"/>
                </a:lnTo>
                <a:lnTo>
                  <a:pt x="0" y="0"/>
                </a:lnTo>
                <a:close/>
              </a:path>
            </a:pathLst>
          </a:custGeom>
          <a:blipFill>
            <a:blip r:embed="rId2"/>
            <a:stretch>
              <a:fillRect/>
            </a:stretch>
          </a:blipFill>
        </p:spPr>
      </p:sp>
      <p:sp>
        <p:nvSpPr>
          <p:cNvPr id="3" name="Freeform 3"/>
          <p:cNvSpPr/>
          <p:nvPr/>
        </p:nvSpPr>
        <p:spPr>
          <a:xfrm>
            <a:off x="9315782" y="1859299"/>
            <a:ext cx="7545361" cy="3772681"/>
          </a:xfrm>
          <a:custGeom>
            <a:avLst/>
            <a:gdLst/>
            <a:ahLst/>
            <a:cxnLst/>
            <a:rect l="l" t="t" r="r" b="b"/>
            <a:pathLst>
              <a:path w="7545361" h="3772681">
                <a:moveTo>
                  <a:pt x="0" y="0"/>
                </a:moveTo>
                <a:lnTo>
                  <a:pt x="7545361" y="0"/>
                </a:lnTo>
                <a:lnTo>
                  <a:pt x="7545361" y="3772680"/>
                </a:lnTo>
                <a:lnTo>
                  <a:pt x="0" y="3772680"/>
                </a:lnTo>
                <a:lnTo>
                  <a:pt x="0" y="0"/>
                </a:lnTo>
                <a:close/>
              </a:path>
            </a:pathLst>
          </a:custGeom>
          <a:blipFill>
            <a:blip r:embed="rId3"/>
            <a:stretch>
              <a:fillRect/>
            </a:stretch>
          </a:blipFill>
        </p:spPr>
      </p:sp>
      <p:sp>
        <p:nvSpPr>
          <p:cNvPr id="4" name="Freeform 4"/>
          <p:cNvSpPr/>
          <p:nvPr/>
        </p:nvSpPr>
        <p:spPr>
          <a:xfrm>
            <a:off x="1694205" y="5631979"/>
            <a:ext cx="7621577" cy="3791735"/>
          </a:xfrm>
          <a:custGeom>
            <a:avLst/>
            <a:gdLst/>
            <a:ahLst/>
            <a:cxnLst/>
            <a:rect l="l" t="t" r="r" b="b"/>
            <a:pathLst>
              <a:path w="7621577" h="3791735">
                <a:moveTo>
                  <a:pt x="0" y="0"/>
                </a:moveTo>
                <a:lnTo>
                  <a:pt x="7621577" y="0"/>
                </a:lnTo>
                <a:lnTo>
                  <a:pt x="7621577" y="3791735"/>
                </a:lnTo>
                <a:lnTo>
                  <a:pt x="0" y="3791735"/>
                </a:lnTo>
                <a:lnTo>
                  <a:pt x="0" y="0"/>
                </a:lnTo>
                <a:close/>
              </a:path>
            </a:pathLst>
          </a:custGeom>
          <a:blipFill>
            <a:blip r:embed="rId4"/>
            <a:stretch>
              <a:fillRect/>
            </a:stretch>
          </a:blipFill>
        </p:spPr>
      </p:sp>
      <p:sp>
        <p:nvSpPr>
          <p:cNvPr id="5" name="Freeform 5"/>
          <p:cNvSpPr/>
          <p:nvPr/>
        </p:nvSpPr>
        <p:spPr>
          <a:xfrm>
            <a:off x="9315782" y="5631979"/>
            <a:ext cx="7545361" cy="3791735"/>
          </a:xfrm>
          <a:custGeom>
            <a:avLst/>
            <a:gdLst/>
            <a:ahLst/>
            <a:cxnLst/>
            <a:rect l="l" t="t" r="r" b="b"/>
            <a:pathLst>
              <a:path w="7545361" h="3791735">
                <a:moveTo>
                  <a:pt x="0" y="0"/>
                </a:moveTo>
                <a:lnTo>
                  <a:pt x="7545361" y="0"/>
                </a:lnTo>
                <a:lnTo>
                  <a:pt x="7545361" y="3791735"/>
                </a:lnTo>
                <a:lnTo>
                  <a:pt x="0" y="3791735"/>
                </a:lnTo>
                <a:lnTo>
                  <a:pt x="0" y="0"/>
                </a:lnTo>
                <a:close/>
              </a:path>
            </a:pathLst>
          </a:custGeom>
          <a:blipFill>
            <a:blip r:embed="rId5"/>
            <a:stretch>
              <a:fillRect l="-3177" r="-3177"/>
            </a:stretch>
          </a:blipFill>
        </p:spPr>
      </p:sp>
      <p:sp>
        <p:nvSpPr>
          <p:cNvPr id="6" name="TextBox 6"/>
          <p:cNvSpPr txBox="1"/>
          <p:nvPr/>
        </p:nvSpPr>
        <p:spPr>
          <a:xfrm>
            <a:off x="2044419" y="578017"/>
            <a:ext cx="14466510" cy="863267"/>
          </a:xfrm>
          <a:prstGeom prst="rect">
            <a:avLst/>
          </a:prstGeom>
        </p:spPr>
        <p:txBody>
          <a:bodyPr lIns="0" tIns="0" rIns="0" bIns="0" rtlCol="0" anchor="t">
            <a:spAutoFit/>
          </a:bodyPr>
          <a:lstStyle/>
          <a:p>
            <a:pPr algn="ctr">
              <a:lnSpc>
                <a:spcPts val="6880"/>
              </a:lnSpc>
            </a:pPr>
            <a:r>
              <a:rPr lang="en-US" sz="5460">
                <a:solidFill>
                  <a:srgbClr val="FFFFFF"/>
                </a:solidFill>
                <a:latin typeface="HK Modular"/>
                <a:ea typeface="HK Modular"/>
                <a:cs typeface="HK Modular"/>
                <a:sym typeface="HK Modular"/>
              </a:rPr>
              <a:t>HASIL CLASSIFICATION</a:t>
            </a:r>
          </a:p>
        </p:txBody>
      </p:sp>
      <p:sp>
        <p:nvSpPr>
          <p:cNvPr id="7" name="TextBox 7"/>
          <p:cNvSpPr txBox="1"/>
          <p:nvPr/>
        </p:nvSpPr>
        <p:spPr>
          <a:xfrm>
            <a:off x="14470444" y="4854697"/>
            <a:ext cx="1159431" cy="288803"/>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HK Modular"/>
                <a:ea typeface="HK Modular"/>
                <a:cs typeface="HK Modular"/>
                <a:sym typeface="HK Modular"/>
              </a:rPr>
              <a:t>Benar</a:t>
            </a:r>
          </a:p>
        </p:txBody>
      </p:sp>
      <p:sp>
        <p:nvSpPr>
          <p:cNvPr id="8" name="TextBox 8"/>
          <p:cNvSpPr txBox="1"/>
          <p:nvPr/>
        </p:nvSpPr>
        <p:spPr>
          <a:xfrm>
            <a:off x="6851582" y="4854697"/>
            <a:ext cx="1159431" cy="288803"/>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HK Modular"/>
                <a:ea typeface="HK Modular"/>
                <a:cs typeface="HK Modular"/>
                <a:sym typeface="HK Modular"/>
              </a:rPr>
              <a:t>Benar</a:t>
            </a:r>
          </a:p>
        </p:txBody>
      </p:sp>
      <p:sp>
        <p:nvSpPr>
          <p:cNvPr id="9" name="TextBox 9"/>
          <p:cNvSpPr txBox="1"/>
          <p:nvPr/>
        </p:nvSpPr>
        <p:spPr>
          <a:xfrm>
            <a:off x="14664226" y="8803913"/>
            <a:ext cx="1159431" cy="288803"/>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HK Modular"/>
                <a:ea typeface="HK Modular"/>
                <a:cs typeface="HK Modular"/>
                <a:sym typeface="HK Modular"/>
              </a:rPr>
              <a:t>Benar</a:t>
            </a:r>
          </a:p>
        </p:txBody>
      </p:sp>
      <p:sp>
        <p:nvSpPr>
          <p:cNvPr id="10" name="TextBox 10"/>
          <p:cNvSpPr txBox="1"/>
          <p:nvPr/>
        </p:nvSpPr>
        <p:spPr>
          <a:xfrm>
            <a:off x="6851582" y="8803913"/>
            <a:ext cx="1159431" cy="288803"/>
          </a:xfrm>
          <a:prstGeom prst="rect">
            <a:avLst/>
          </a:prstGeom>
        </p:spPr>
        <p:txBody>
          <a:bodyPr lIns="0" tIns="0" rIns="0" bIns="0" rtlCol="0" anchor="t">
            <a:spAutoFit/>
          </a:bodyPr>
          <a:lstStyle/>
          <a:p>
            <a:pPr algn="ctr">
              <a:lnSpc>
                <a:spcPts val="2241"/>
              </a:lnSpc>
              <a:spcBef>
                <a:spcPct val="0"/>
              </a:spcBef>
            </a:pPr>
            <a:r>
              <a:rPr lang="en-US" sz="2075">
                <a:solidFill>
                  <a:srgbClr val="FF5757"/>
                </a:solidFill>
                <a:latin typeface="HK Modular"/>
                <a:ea typeface="HK Modular"/>
                <a:cs typeface="HK Modular"/>
                <a:sym typeface="HK Modular"/>
              </a:rPr>
              <a:t>salah</a:t>
            </a:r>
          </a:p>
        </p:txBody>
      </p:sp>
      <p:sp>
        <p:nvSpPr>
          <p:cNvPr id="11" name="TextBox 11"/>
          <p:cNvSpPr txBox="1"/>
          <p:nvPr/>
        </p:nvSpPr>
        <p:spPr>
          <a:xfrm>
            <a:off x="349856" y="317789"/>
            <a:ext cx="2688697"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artificial Intellligence</a:t>
            </a:r>
          </a:p>
        </p:txBody>
      </p:sp>
      <p:sp>
        <p:nvSpPr>
          <p:cNvPr id="12" name="TextBox 12"/>
          <p:cNvSpPr txBox="1"/>
          <p:nvPr/>
        </p:nvSpPr>
        <p:spPr>
          <a:xfrm>
            <a:off x="8011012" y="9543524"/>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17</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3006462" y="2345931"/>
            <a:ext cx="3598971" cy="5754169"/>
          </a:xfrm>
          <a:custGeom>
            <a:avLst/>
            <a:gdLst/>
            <a:ahLst/>
            <a:cxnLst/>
            <a:rect l="l" t="t" r="r" b="b"/>
            <a:pathLst>
              <a:path w="3598971" h="5754169">
                <a:moveTo>
                  <a:pt x="0" y="0"/>
                </a:moveTo>
                <a:lnTo>
                  <a:pt x="3598971" y="0"/>
                </a:lnTo>
                <a:lnTo>
                  <a:pt x="3598971" y="5754169"/>
                </a:lnTo>
                <a:lnTo>
                  <a:pt x="0" y="57541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TextBox 8"/>
          <p:cNvSpPr txBox="1"/>
          <p:nvPr/>
        </p:nvSpPr>
        <p:spPr>
          <a:xfrm>
            <a:off x="13458263" y="9073308"/>
            <a:ext cx="3147170" cy="298328"/>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Gruppo"/>
                <a:ea typeface="Gruppo"/>
                <a:cs typeface="Gruppo"/>
                <a:sym typeface="Gruppo"/>
              </a:rPr>
              <a:t>www.reallygreatsite.com</a:t>
            </a:r>
          </a:p>
        </p:txBody>
      </p:sp>
      <p:sp>
        <p:nvSpPr>
          <p:cNvPr id="9" name="TextBox 9"/>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18</a:t>
            </a:r>
          </a:p>
        </p:txBody>
      </p:sp>
      <p:sp>
        <p:nvSpPr>
          <p:cNvPr id="10" name="TextBox 10"/>
          <p:cNvSpPr txBox="1"/>
          <p:nvPr/>
        </p:nvSpPr>
        <p:spPr>
          <a:xfrm>
            <a:off x="1776071" y="2307831"/>
            <a:ext cx="8134270" cy="863267"/>
          </a:xfrm>
          <a:prstGeom prst="rect">
            <a:avLst/>
          </a:prstGeom>
        </p:spPr>
        <p:txBody>
          <a:bodyPr lIns="0" tIns="0" rIns="0" bIns="0" rtlCol="0" anchor="t">
            <a:spAutoFit/>
          </a:bodyPr>
          <a:lstStyle/>
          <a:p>
            <a:pPr algn="l">
              <a:lnSpc>
                <a:spcPts val="6880"/>
              </a:lnSpc>
            </a:pPr>
            <a:r>
              <a:rPr lang="en-US" sz="5460">
                <a:solidFill>
                  <a:srgbClr val="FFFFFF"/>
                </a:solidFill>
                <a:latin typeface="HK Modular"/>
                <a:ea typeface="HK Modular"/>
                <a:cs typeface="HK Modular"/>
                <a:sym typeface="HK Modular"/>
              </a:rPr>
              <a:t>KESIMPULAN</a:t>
            </a:r>
          </a:p>
        </p:txBody>
      </p:sp>
      <p:sp>
        <p:nvSpPr>
          <p:cNvPr id="11" name="TextBox 11"/>
          <p:cNvSpPr txBox="1"/>
          <p:nvPr/>
        </p:nvSpPr>
        <p:spPr>
          <a:xfrm>
            <a:off x="1776071" y="3457850"/>
            <a:ext cx="10422130" cy="4833407"/>
          </a:xfrm>
          <a:prstGeom prst="rect">
            <a:avLst/>
          </a:prstGeom>
        </p:spPr>
        <p:txBody>
          <a:bodyPr lIns="0" tIns="0" rIns="0" bIns="0" rtlCol="0" anchor="t">
            <a:spAutoFit/>
          </a:bodyPr>
          <a:lstStyle/>
          <a:p>
            <a:pPr algn="just">
              <a:lnSpc>
                <a:spcPts val="2999"/>
              </a:lnSpc>
            </a:pPr>
            <a:endParaRPr/>
          </a:p>
          <a:p>
            <a:pPr algn="just">
              <a:lnSpc>
                <a:spcPts val="2999"/>
              </a:lnSpc>
            </a:pPr>
            <a:r>
              <a:rPr lang="en-US" sz="2777">
                <a:solidFill>
                  <a:srgbClr val="FFFFFF"/>
                </a:solidFill>
                <a:latin typeface="PT Sans"/>
                <a:ea typeface="PT Sans"/>
                <a:cs typeface="PT Sans"/>
                <a:sym typeface="PT Sans"/>
              </a:rPr>
              <a:t>Proyek klasifikasi sampah berbasis CNN berhasil membangun model yang mampu mengklasifikasikan gambar ke dalam enam kategori sampah (cardboard, glass, metal, paper, plastic, dan trash) menggunakan dataset TrashNet. Dengan arsitektur CNN sederhana, teknik augmentasi data, optimizer Adam, dan fungsi aktivasi ReLU, model ini menunjukkan kinerja baik untuk mendukung pengelolaan limbah dan program daur ulang secara efisien. </a:t>
            </a:r>
          </a:p>
          <a:p>
            <a:pPr algn="just">
              <a:lnSpc>
                <a:spcPts val="2999"/>
              </a:lnSpc>
            </a:pPr>
            <a:endParaRPr lang="en-US" sz="2777">
              <a:solidFill>
                <a:srgbClr val="FFFFFF"/>
              </a:solidFill>
              <a:latin typeface="PT Sans"/>
              <a:ea typeface="PT Sans"/>
              <a:cs typeface="PT Sans"/>
              <a:sym typeface="PT Sans"/>
            </a:endParaRPr>
          </a:p>
          <a:p>
            <a:pPr algn="just">
              <a:lnSpc>
                <a:spcPts val="2999"/>
              </a:lnSpc>
            </a:pPr>
            <a:r>
              <a:rPr lang="en-US" sz="2777">
                <a:solidFill>
                  <a:srgbClr val="FFFFFF"/>
                </a:solidFill>
                <a:latin typeface="PT Sans"/>
                <a:ea typeface="PT Sans"/>
                <a:cs typeface="PT Sans"/>
                <a:sym typeface="PT Sans"/>
              </a:rPr>
              <a:t>Meskipun begitu, model masih salah memprediksi, hal ini kemungkinan karena jumlah dataset terlampau sedikit dan kurang seimbang. </a:t>
            </a:r>
          </a:p>
          <a:p>
            <a:pPr algn="just">
              <a:lnSpc>
                <a:spcPts val="2999"/>
              </a:lnSpc>
              <a:spcBef>
                <a:spcPct val="0"/>
              </a:spcBef>
            </a:pPr>
            <a:endParaRPr lang="en-US" sz="2777">
              <a:solidFill>
                <a:srgbClr val="FFFFFF"/>
              </a:solidFill>
              <a:latin typeface="PT Sans"/>
              <a:ea typeface="PT Sans"/>
              <a:cs typeface="PT Sans"/>
              <a:sym typeface="PT Sans"/>
            </a:endParaRPr>
          </a:p>
        </p:txBody>
      </p:sp>
      <p:grpSp>
        <p:nvGrpSpPr>
          <p:cNvPr id="12" name="Group 12"/>
          <p:cNvGrpSpPr>
            <a:grpSpLocks noChangeAspect="1"/>
          </p:cNvGrpSpPr>
          <p:nvPr/>
        </p:nvGrpSpPr>
        <p:grpSpPr>
          <a:xfrm>
            <a:off x="12873687" y="3291828"/>
            <a:ext cx="3965809" cy="3965809"/>
            <a:chOff x="0" y="0"/>
            <a:chExt cx="14840029" cy="14840029"/>
          </a:xfrm>
        </p:grpSpPr>
        <p:sp>
          <p:nvSpPr>
            <p:cNvPr id="13" name="Freeform 13"/>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14" name="Freeform 14"/>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15" name="Freeform 15"/>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2"/>
              <a:stretch>
                <a:fillRect l="-38492" r="-38492"/>
              </a:stretch>
            </a:blipFill>
          </p:spPr>
        </p:sp>
      </p:grpSp>
      <p:sp>
        <p:nvSpPr>
          <p:cNvPr id="16" name="TextBox 16"/>
          <p:cNvSpPr txBox="1"/>
          <p:nvPr/>
        </p:nvSpPr>
        <p:spPr>
          <a:xfrm>
            <a:off x="2655994" y="1165379"/>
            <a:ext cx="2688697"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artificial Intellligence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655994" y="1165379"/>
            <a:ext cx="2324294"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studio shodwe</a:t>
            </a:r>
          </a:p>
        </p:txBody>
      </p:sp>
      <p:sp>
        <p:nvSpPr>
          <p:cNvPr id="8" name="TextBox 8"/>
          <p:cNvSpPr txBox="1"/>
          <p:nvPr/>
        </p:nvSpPr>
        <p:spPr>
          <a:xfrm>
            <a:off x="13458263" y="9073308"/>
            <a:ext cx="3147170" cy="298328"/>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Gruppo"/>
                <a:ea typeface="Gruppo"/>
                <a:cs typeface="Gruppo"/>
                <a:sym typeface="Gruppo"/>
              </a:rPr>
              <a:t>www.reallygreatsite.com</a:t>
            </a:r>
          </a:p>
        </p:txBody>
      </p:sp>
      <p:sp>
        <p:nvSpPr>
          <p:cNvPr id="9" name="TextBox 9"/>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19</a:t>
            </a:r>
          </a:p>
        </p:txBody>
      </p:sp>
      <p:sp>
        <p:nvSpPr>
          <p:cNvPr id="10" name="TextBox 10"/>
          <p:cNvSpPr txBox="1"/>
          <p:nvPr/>
        </p:nvSpPr>
        <p:spPr>
          <a:xfrm>
            <a:off x="3818141" y="3648280"/>
            <a:ext cx="11183517" cy="1495220"/>
          </a:xfrm>
          <a:prstGeom prst="rect">
            <a:avLst/>
          </a:prstGeom>
        </p:spPr>
        <p:txBody>
          <a:bodyPr lIns="0" tIns="0" rIns="0" bIns="0" rtlCol="0" anchor="t">
            <a:spAutoFit/>
          </a:bodyPr>
          <a:lstStyle/>
          <a:p>
            <a:pPr algn="ctr">
              <a:lnSpc>
                <a:spcPts val="11911"/>
              </a:lnSpc>
            </a:pPr>
            <a:r>
              <a:rPr lang="en-US" sz="9453">
                <a:solidFill>
                  <a:srgbClr val="FFFFFF"/>
                </a:solidFill>
                <a:latin typeface="HK Modular"/>
                <a:ea typeface="HK Modular"/>
                <a:cs typeface="HK Modular"/>
                <a:sym typeface="HK Modular"/>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655994" y="1165379"/>
            <a:ext cx="2588535"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Artificial Intelligence</a:t>
            </a:r>
          </a:p>
        </p:txBody>
      </p:sp>
      <p:sp>
        <p:nvSpPr>
          <p:cNvPr id="8" name="TextBox 8"/>
          <p:cNvSpPr txBox="1"/>
          <p:nvPr/>
        </p:nvSpPr>
        <p:spPr>
          <a:xfrm>
            <a:off x="13458263" y="9073308"/>
            <a:ext cx="3147170" cy="298328"/>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Gruppo"/>
                <a:ea typeface="Gruppo"/>
                <a:cs typeface="Gruppo"/>
                <a:sym typeface="Gruppo"/>
              </a:rPr>
              <a:t>www.reallygreatsite.com</a:t>
            </a:r>
          </a:p>
        </p:txBody>
      </p:sp>
      <p:sp>
        <p:nvSpPr>
          <p:cNvPr id="9" name="TextBox 9"/>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02</a:t>
            </a:r>
          </a:p>
        </p:txBody>
      </p:sp>
      <p:sp>
        <p:nvSpPr>
          <p:cNvPr id="10" name="TextBox 10"/>
          <p:cNvSpPr txBox="1"/>
          <p:nvPr/>
        </p:nvSpPr>
        <p:spPr>
          <a:xfrm>
            <a:off x="1776071" y="3643122"/>
            <a:ext cx="5027642" cy="1725111"/>
          </a:xfrm>
          <a:prstGeom prst="rect">
            <a:avLst/>
          </a:prstGeom>
        </p:spPr>
        <p:txBody>
          <a:bodyPr lIns="0" tIns="0" rIns="0" bIns="0" rtlCol="0" anchor="t">
            <a:spAutoFit/>
          </a:bodyPr>
          <a:lstStyle/>
          <a:p>
            <a:pPr algn="l">
              <a:lnSpc>
                <a:spcPts val="6880"/>
              </a:lnSpc>
            </a:pPr>
            <a:r>
              <a:rPr lang="en-US" sz="5460">
                <a:solidFill>
                  <a:srgbClr val="FFFFFF"/>
                </a:solidFill>
                <a:latin typeface="HK Modular"/>
                <a:ea typeface="HK Modular"/>
                <a:cs typeface="HK Modular"/>
                <a:sym typeface="HK Modular"/>
              </a:rPr>
              <a:t>LATAR BELAKANG</a:t>
            </a:r>
          </a:p>
        </p:txBody>
      </p:sp>
      <p:sp>
        <p:nvSpPr>
          <p:cNvPr id="11" name="TextBox 11"/>
          <p:cNvSpPr txBox="1"/>
          <p:nvPr/>
        </p:nvSpPr>
        <p:spPr>
          <a:xfrm>
            <a:off x="8230441" y="1948391"/>
            <a:ext cx="9028859" cy="6690782"/>
          </a:xfrm>
          <a:prstGeom prst="rect">
            <a:avLst/>
          </a:prstGeom>
        </p:spPr>
        <p:txBody>
          <a:bodyPr lIns="0" tIns="0" rIns="0" bIns="0" rtlCol="0" anchor="t">
            <a:spAutoFit/>
          </a:bodyPr>
          <a:lstStyle/>
          <a:p>
            <a:pPr algn="just">
              <a:lnSpc>
                <a:spcPts val="2999"/>
              </a:lnSpc>
            </a:pPr>
            <a:r>
              <a:rPr lang="en-US" sz="2777">
                <a:solidFill>
                  <a:srgbClr val="FFFFFF"/>
                </a:solidFill>
                <a:latin typeface="PT Sans"/>
                <a:ea typeface="PT Sans"/>
                <a:cs typeface="PT Sans"/>
                <a:sym typeface="PT Sans"/>
              </a:rPr>
              <a:t>Pengelolaan sampah yang tidak tepat merupakan salah satu masalah utama yang dihadapi oleh masyarakat modern, terutama di kawasan perkotaan. Seharusnya sampah dapat dikelola dengan baik dengan melakukan daur ulang, namun tingkat daur ulang sampah masih sangat rendah.  </a:t>
            </a:r>
          </a:p>
          <a:p>
            <a:pPr algn="just">
              <a:lnSpc>
                <a:spcPts val="2999"/>
              </a:lnSpc>
            </a:pPr>
            <a:endParaRPr lang="en-US" sz="2777">
              <a:solidFill>
                <a:srgbClr val="FFFFFF"/>
              </a:solidFill>
              <a:latin typeface="PT Sans"/>
              <a:ea typeface="PT Sans"/>
              <a:cs typeface="PT Sans"/>
              <a:sym typeface="PT Sans"/>
            </a:endParaRPr>
          </a:p>
          <a:p>
            <a:pPr algn="just">
              <a:lnSpc>
                <a:spcPts val="2999"/>
              </a:lnSpc>
            </a:pPr>
            <a:r>
              <a:rPr lang="en-US" sz="2777">
                <a:solidFill>
                  <a:srgbClr val="FFFFFF"/>
                </a:solidFill>
                <a:latin typeface="PT Sans"/>
                <a:ea typeface="PT Sans"/>
                <a:cs typeface="PT Sans"/>
                <a:sym typeface="PT Sans"/>
              </a:rPr>
              <a:t>Hal ini terjadi karena kurangnya kesadaran dan pengetahuan masyarakat dalam memilah sampah sesuai dengan kategorinya. Seiring dengan kemajuan teknologi, khususnya di bidang kecerdasan buatan (Artificial Intelligence), solusi berbasis teknologi dapat diimplementasikan untuk membantu proses klasifikasi sampah. Dengan menggunakan teknologi pengenalan gambar, sistem dapat membantu pengguna dalam mengidentifikasi jenis sampah dengan lebih cepat dan akurat. </a:t>
            </a:r>
          </a:p>
          <a:p>
            <a:pPr algn="just">
              <a:lnSpc>
                <a:spcPts val="2999"/>
              </a:lnSpc>
              <a:spcBef>
                <a:spcPct val="0"/>
              </a:spcBef>
            </a:pPr>
            <a:endParaRPr lang="en-US" sz="2777">
              <a:solidFill>
                <a:srgbClr val="FFFFFF"/>
              </a:solidFill>
              <a:latin typeface="PT Sans"/>
              <a:ea typeface="PT Sans"/>
              <a:cs typeface="PT Sans"/>
              <a:sym typeface="PT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7" name="Group 7"/>
          <p:cNvGrpSpPr/>
          <p:nvPr/>
        </p:nvGrpSpPr>
        <p:grpSpPr>
          <a:xfrm>
            <a:off x="3497396" y="6203611"/>
            <a:ext cx="11833983" cy="2444176"/>
            <a:chOff x="0" y="0"/>
            <a:chExt cx="1833394" cy="378667"/>
          </a:xfrm>
        </p:grpSpPr>
        <p:sp>
          <p:nvSpPr>
            <p:cNvPr id="8" name="Freeform 8"/>
            <p:cNvSpPr/>
            <p:nvPr/>
          </p:nvSpPr>
          <p:spPr>
            <a:xfrm>
              <a:off x="0" y="0"/>
              <a:ext cx="1833394" cy="378667"/>
            </a:xfrm>
            <a:custGeom>
              <a:avLst/>
              <a:gdLst/>
              <a:ahLst/>
              <a:cxnLst/>
              <a:rect l="l" t="t" r="r" b="b"/>
              <a:pathLst>
                <a:path w="1833394" h="378667">
                  <a:moveTo>
                    <a:pt x="15047" y="0"/>
                  </a:moveTo>
                  <a:lnTo>
                    <a:pt x="1818347" y="0"/>
                  </a:lnTo>
                  <a:cubicBezTo>
                    <a:pt x="1826657" y="0"/>
                    <a:pt x="1833394" y="6737"/>
                    <a:pt x="1833394" y="15047"/>
                  </a:cubicBezTo>
                  <a:lnTo>
                    <a:pt x="1833394" y="363620"/>
                  </a:lnTo>
                  <a:cubicBezTo>
                    <a:pt x="1833394" y="367611"/>
                    <a:pt x="1831808" y="371438"/>
                    <a:pt x="1828987" y="374260"/>
                  </a:cubicBezTo>
                  <a:cubicBezTo>
                    <a:pt x="1826165" y="377082"/>
                    <a:pt x="1822338" y="378667"/>
                    <a:pt x="1818347" y="378667"/>
                  </a:cubicBezTo>
                  <a:lnTo>
                    <a:pt x="15047" y="378667"/>
                  </a:lnTo>
                  <a:cubicBezTo>
                    <a:pt x="11056" y="378667"/>
                    <a:pt x="7229" y="377082"/>
                    <a:pt x="4407" y="374260"/>
                  </a:cubicBezTo>
                  <a:cubicBezTo>
                    <a:pt x="1585" y="371438"/>
                    <a:pt x="0" y="367611"/>
                    <a:pt x="0" y="363620"/>
                  </a:cubicBezTo>
                  <a:lnTo>
                    <a:pt x="0" y="15047"/>
                  </a:lnTo>
                  <a:cubicBezTo>
                    <a:pt x="0" y="11056"/>
                    <a:pt x="1585" y="7229"/>
                    <a:pt x="4407" y="4407"/>
                  </a:cubicBezTo>
                  <a:cubicBezTo>
                    <a:pt x="7229" y="1585"/>
                    <a:pt x="11056" y="0"/>
                    <a:pt x="15047" y="0"/>
                  </a:cubicBezTo>
                  <a:close/>
                </a:path>
              </a:pathLst>
            </a:custGeom>
            <a:blipFill>
              <a:blip r:embed="rId10"/>
              <a:stretch>
                <a:fillRect b="-129375"/>
              </a:stretch>
            </a:blipFill>
            <a:ln w="38100" cap="rnd">
              <a:solidFill>
                <a:srgbClr val="9FCDFF"/>
              </a:solidFill>
              <a:prstDash val="solid"/>
              <a:round/>
            </a:ln>
          </p:spPr>
        </p:sp>
      </p:grpSp>
      <p:sp>
        <p:nvSpPr>
          <p:cNvPr id="9" name="TextBox 9"/>
          <p:cNvSpPr txBox="1"/>
          <p:nvPr/>
        </p:nvSpPr>
        <p:spPr>
          <a:xfrm>
            <a:off x="2655994" y="1165379"/>
            <a:ext cx="2688697"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artificial Intellligence</a:t>
            </a:r>
          </a:p>
        </p:txBody>
      </p:sp>
      <p:sp>
        <p:nvSpPr>
          <p:cNvPr id="10" name="TextBox 10"/>
          <p:cNvSpPr txBox="1"/>
          <p:nvPr/>
        </p:nvSpPr>
        <p:spPr>
          <a:xfrm>
            <a:off x="13458263" y="9073308"/>
            <a:ext cx="3147170" cy="298328"/>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Gruppo"/>
                <a:ea typeface="Gruppo"/>
                <a:cs typeface="Gruppo"/>
                <a:sym typeface="Gruppo"/>
              </a:rPr>
              <a:t>www.reallygreatsite.com</a:t>
            </a:r>
          </a:p>
        </p:txBody>
      </p:sp>
      <p:sp>
        <p:nvSpPr>
          <p:cNvPr id="11" name="TextBox 11"/>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03</a:t>
            </a:r>
          </a:p>
        </p:txBody>
      </p:sp>
      <p:sp>
        <p:nvSpPr>
          <p:cNvPr id="12" name="TextBox 12"/>
          <p:cNvSpPr txBox="1"/>
          <p:nvPr/>
        </p:nvSpPr>
        <p:spPr>
          <a:xfrm>
            <a:off x="3629837" y="1005393"/>
            <a:ext cx="11028326" cy="536368"/>
          </a:xfrm>
          <a:prstGeom prst="rect">
            <a:avLst/>
          </a:prstGeom>
        </p:spPr>
        <p:txBody>
          <a:bodyPr lIns="0" tIns="0" rIns="0" bIns="0" rtlCol="0" anchor="t">
            <a:spAutoFit/>
          </a:bodyPr>
          <a:lstStyle/>
          <a:p>
            <a:pPr algn="ctr">
              <a:lnSpc>
                <a:spcPts val="4234"/>
              </a:lnSpc>
            </a:pPr>
            <a:r>
              <a:rPr lang="en-US" sz="3360">
                <a:solidFill>
                  <a:srgbClr val="FFFFFF"/>
                </a:solidFill>
                <a:latin typeface="HK Modular"/>
                <a:ea typeface="HK Modular"/>
                <a:cs typeface="HK Modular"/>
                <a:sym typeface="HK Modular"/>
              </a:rPr>
              <a:t>SOLUSI</a:t>
            </a:r>
          </a:p>
        </p:txBody>
      </p:sp>
      <p:sp>
        <p:nvSpPr>
          <p:cNvPr id="13" name="TextBox 13"/>
          <p:cNvSpPr txBox="1"/>
          <p:nvPr/>
        </p:nvSpPr>
        <p:spPr>
          <a:xfrm>
            <a:off x="2655994" y="2885203"/>
            <a:ext cx="13441159" cy="2604557"/>
          </a:xfrm>
          <a:prstGeom prst="rect">
            <a:avLst/>
          </a:prstGeom>
        </p:spPr>
        <p:txBody>
          <a:bodyPr lIns="0" tIns="0" rIns="0" bIns="0" rtlCol="0" anchor="t">
            <a:spAutoFit/>
          </a:bodyPr>
          <a:lstStyle/>
          <a:p>
            <a:pPr algn="ctr">
              <a:lnSpc>
                <a:spcPts val="2999"/>
              </a:lnSpc>
              <a:spcBef>
                <a:spcPct val="0"/>
              </a:spcBef>
            </a:pPr>
            <a:r>
              <a:rPr lang="en-US" sz="2777">
                <a:solidFill>
                  <a:srgbClr val="FFFFFF"/>
                </a:solidFill>
                <a:latin typeface="PT Sans"/>
                <a:ea typeface="PT Sans"/>
                <a:cs typeface="PT Sans"/>
                <a:sym typeface="PT Sans"/>
              </a:rPr>
              <a:t>Trash Classification menggunakan CNN adalah sistem berbasis deep learning untuk mengklasifikasikan sampah secara otomatis ke dalam enam kategori: cardboard, glass, metal, paper, plastic, dan trash. Sistem ini memanfaatkan model Convolutional Neural Network (CNN) untuk mengenali gambar sampah yang diunggah oleh pengguna melalui antarmuka berbasis web. Dengan pendekatan ini, pengguna dapat mengelola sampah dengan lebih efisien dan akurat, sekaligus meningkatkan kesadaran akan pentingnya pemilahan sampah untuk mendukung daur ulang dan keberlanjutan lingkungan.</a:t>
            </a:r>
          </a:p>
        </p:txBody>
      </p:sp>
      <p:sp>
        <p:nvSpPr>
          <p:cNvPr id="14" name="TextBox 14"/>
          <p:cNvSpPr txBox="1"/>
          <p:nvPr/>
        </p:nvSpPr>
        <p:spPr>
          <a:xfrm>
            <a:off x="1776071" y="1705089"/>
            <a:ext cx="15380188" cy="799640"/>
          </a:xfrm>
          <a:prstGeom prst="rect">
            <a:avLst/>
          </a:prstGeom>
        </p:spPr>
        <p:txBody>
          <a:bodyPr lIns="0" tIns="0" rIns="0" bIns="0" rtlCol="0" anchor="t">
            <a:spAutoFit/>
          </a:bodyPr>
          <a:lstStyle/>
          <a:p>
            <a:pPr algn="ctr">
              <a:lnSpc>
                <a:spcPts val="6376"/>
              </a:lnSpc>
            </a:pPr>
            <a:r>
              <a:rPr lang="en-US" sz="5060">
                <a:solidFill>
                  <a:srgbClr val="FFFFFF"/>
                </a:solidFill>
                <a:latin typeface="HK Modular"/>
                <a:ea typeface="HK Modular"/>
                <a:cs typeface="HK Modular"/>
                <a:sym typeface="HK Modular"/>
              </a:rPr>
              <a:t>TRASH CLASSIFICATION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822194" y="3237870"/>
            <a:ext cx="5896206" cy="5147823"/>
          </a:xfrm>
          <a:prstGeom prst="rect">
            <a:avLst/>
          </a:prstGeom>
        </p:spPr>
        <p:txBody>
          <a:bodyPr lIns="0" tIns="0" rIns="0" bIns="0" rtlCol="0" anchor="t">
            <a:spAutoFit/>
          </a:bodyPr>
          <a:lstStyle/>
          <a:p>
            <a:pPr algn="l">
              <a:lnSpc>
                <a:spcPts val="3681"/>
              </a:lnSpc>
              <a:spcBef>
                <a:spcPct val="0"/>
              </a:spcBef>
            </a:pPr>
            <a:r>
              <a:rPr lang="en-US" sz="3408">
                <a:solidFill>
                  <a:srgbClr val="FFFFFF"/>
                </a:solidFill>
                <a:latin typeface="PT Sans"/>
                <a:ea typeface="PT Sans"/>
                <a:cs typeface="PT Sans"/>
                <a:sym typeface="PT Sans"/>
              </a:rPr>
              <a:t>Sistem dapat mengklasifikasikan gambar sampah menjadi enam kategori:</a:t>
            </a:r>
          </a:p>
          <a:p>
            <a:pPr algn="l">
              <a:lnSpc>
                <a:spcPts val="3681"/>
              </a:lnSpc>
              <a:spcBef>
                <a:spcPct val="0"/>
              </a:spcBef>
            </a:pPr>
            <a:endParaRPr lang="en-US" sz="3408">
              <a:solidFill>
                <a:srgbClr val="FFFFFF"/>
              </a:solidFill>
              <a:latin typeface="PT Sans"/>
              <a:ea typeface="PT Sans"/>
              <a:cs typeface="PT Sans"/>
              <a:sym typeface="PT Sans"/>
            </a:endParaRPr>
          </a:p>
          <a:p>
            <a:pPr marL="735928" lvl="1" indent="-367964" algn="l">
              <a:lnSpc>
                <a:spcPts val="3681"/>
              </a:lnSpc>
              <a:spcBef>
                <a:spcPct val="0"/>
              </a:spcBef>
              <a:buAutoNum type="arabicPeriod"/>
            </a:pPr>
            <a:r>
              <a:rPr lang="en-US" sz="3408">
                <a:solidFill>
                  <a:srgbClr val="FFFFFF"/>
                </a:solidFill>
                <a:latin typeface="PT Sans"/>
                <a:ea typeface="PT Sans"/>
                <a:cs typeface="PT Sans"/>
                <a:sym typeface="PT Sans"/>
              </a:rPr>
              <a:t>Cardboard</a:t>
            </a:r>
          </a:p>
          <a:p>
            <a:pPr marL="735928" lvl="1" indent="-367964" algn="l">
              <a:lnSpc>
                <a:spcPts val="3681"/>
              </a:lnSpc>
              <a:spcBef>
                <a:spcPct val="0"/>
              </a:spcBef>
              <a:buAutoNum type="arabicPeriod"/>
            </a:pPr>
            <a:r>
              <a:rPr lang="en-US" sz="3408">
                <a:solidFill>
                  <a:srgbClr val="FFFFFF"/>
                </a:solidFill>
                <a:latin typeface="PT Sans"/>
                <a:ea typeface="PT Sans"/>
                <a:cs typeface="PT Sans"/>
                <a:sym typeface="PT Sans"/>
              </a:rPr>
              <a:t>Glass</a:t>
            </a:r>
          </a:p>
          <a:p>
            <a:pPr marL="735928" lvl="1" indent="-367964" algn="l">
              <a:lnSpc>
                <a:spcPts val="3681"/>
              </a:lnSpc>
              <a:spcBef>
                <a:spcPct val="0"/>
              </a:spcBef>
              <a:buAutoNum type="arabicPeriod"/>
            </a:pPr>
            <a:r>
              <a:rPr lang="en-US" sz="3408">
                <a:solidFill>
                  <a:srgbClr val="FFFFFF"/>
                </a:solidFill>
                <a:latin typeface="PT Sans"/>
                <a:ea typeface="PT Sans"/>
                <a:cs typeface="PT Sans"/>
                <a:sym typeface="PT Sans"/>
              </a:rPr>
              <a:t>Metal</a:t>
            </a:r>
          </a:p>
          <a:p>
            <a:pPr marL="735928" lvl="1" indent="-367964" algn="l">
              <a:lnSpc>
                <a:spcPts val="3681"/>
              </a:lnSpc>
              <a:spcBef>
                <a:spcPct val="0"/>
              </a:spcBef>
              <a:buAutoNum type="arabicPeriod"/>
            </a:pPr>
            <a:r>
              <a:rPr lang="en-US" sz="3408">
                <a:solidFill>
                  <a:srgbClr val="FFFFFF"/>
                </a:solidFill>
                <a:latin typeface="PT Sans"/>
                <a:ea typeface="PT Sans"/>
                <a:cs typeface="PT Sans"/>
                <a:sym typeface="PT Sans"/>
              </a:rPr>
              <a:t>Paper</a:t>
            </a:r>
          </a:p>
          <a:p>
            <a:pPr marL="735928" lvl="1" indent="-367964" algn="l">
              <a:lnSpc>
                <a:spcPts val="3681"/>
              </a:lnSpc>
              <a:spcBef>
                <a:spcPct val="0"/>
              </a:spcBef>
              <a:buAutoNum type="arabicPeriod"/>
            </a:pPr>
            <a:r>
              <a:rPr lang="en-US" sz="3408">
                <a:solidFill>
                  <a:srgbClr val="FFFFFF"/>
                </a:solidFill>
                <a:latin typeface="PT Sans"/>
                <a:ea typeface="PT Sans"/>
                <a:cs typeface="PT Sans"/>
                <a:sym typeface="PT Sans"/>
              </a:rPr>
              <a:t>Plastic</a:t>
            </a:r>
          </a:p>
          <a:p>
            <a:pPr marL="735928" lvl="1" indent="-367964" algn="l">
              <a:lnSpc>
                <a:spcPts val="3681"/>
              </a:lnSpc>
              <a:spcBef>
                <a:spcPct val="0"/>
              </a:spcBef>
              <a:buAutoNum type="arabicPeriod"/>
            </a:pPr>
            <a:r>
              <a:rPr lang="en-US" sz="3408">
                <a:solidFill>
                  <a:srgbClr val="FFFFFF"/>
                </a:solidFill>
                <a:latin typeface="PT Sans"/>
                <a:ea typeface="PT Sans"/>
                <a:cs typeface="PT Sans"/>
                <a:sym typeface="PT Sans"/>
              </a:rPr>
              <a:t>Trash</a:t>
            </a:r>
          </a:p>
        </p:txBody>
      </p:sp>
      <p:sp>
        <p:nvSpPr>
          <p:cNvPr id="3" name="Freeform 3"/>
          <p:cNvSpPr/>
          <p:nvPr/>
        </p:nvSpPr>
        <p:spPr>
          <a:xfrm>
            <a:off x="8911373" y="5792732"/>
            <a:ext cx="2959890" cy="2219917"/>
          </a:xfrm>
          <a:custGeom>
            <a:avLst/>
            <a:gdLst/>
            <a:ahLst/>
            <a:cxnLst/>
            <a:rect l="l" t="t" r="r" b="b"/>
            <a:pathLst>
              <a:path w="2959890" h="2219917">
                <a:moveTo>
                  <a:pt x="0" y="0"/>
                </a:moveTo>
                <a:lnTo>
                  <a:pt x="2959890" y="0"/>
                </a:lnTo>
                <a:lnTo>
                  <a:pt x="2959890" y="2219917"/>
                </a:lnTo>
                <a:lnTo>
                  <a:pt x="0" y="2219917"/>
                </a:lnTo>
                <a:lnTo>
                  <a:pt x="0" y="0"/>
                </a:lnTo>
                <a:close/>
              </a:path>
            </a:pathLst>
          </a:custGeom>
          <a:blipFill>
            <a:blip r:embed="rId2"/>
            <a:stretch>
              <a:fillRect/>
            </a:stretch>
          </a:blipFill>
        </p:spPr>
      </p:sp>
      <p:sp>
        <p:nvSpPr>
          <p:cNvPr id="4" name="Freeform 4"/>
          <p:cNvSpPr/>
          <p:nvPr/>
        </p:nvSpPr>
        <p:spPr>
          <a:xfrm>
            <a:off x="8911373" y="3855415"/>
            <a:ext cx="2816080" cy="1974776"/>
          </a:xfrm>
          <a:custGeom>
            <a:avLst/>
            <a:gdLst/>
            <a:ahLst/>
            <a:cxnLst/>
            <a:rect l="l" t="t" r="r" b="b"/>
            <a:pathLst>
              <a:path w="2816080" h="1974776">
                <a:moveTo>
                  <a:pt x="0" y="0"/>
                </a:moveTo>
                <a:lnTo>
                  <a:pt x="2816081" y="0"/>
                </a:lnTo>
                <a:lnTo>
                  <a:pt x="2816081" y="1974777"/>
                </a:lnTo>
                <a:lnTo>
                  <a:pt x="0" y="1974777"/>
                </a:lnTo>
                <a:lnTo>
                  <a:pt x="0" y="0"/>
                </a:lnTo>
                <a:close/>
              </a:path>
            </a:pathLst>
          </a:custGeom>
          <a:blipFill>
            <a:blip r:embed="rId3"/>
            <a:stretch>
              <a:fillRect/>
            </a:stretch>
          </a:blipFill>
        </p:spPr>
      </p:sp>
      <p:sp>
        <p:nvSpPr>
          <p:cNvPr id="5" name="Freeform 5"/>
          <p:cNvSpPr/>
          <p:nvPr/>
        </p:nvSpPr>
        <p:spPr>
          <a:xfrm>
            <a:off x="14668224" y="3855415"/>
            <a:ext cx="2445211" cy="2677506"/>
          </a:xfrm>
          <a:custGeom>
            <a:avLst/>
            <a:gdLst/>
            <a:ahLst/>
            <a:cxnLst/>
            <a:rect l="l" t="t" r="r" b="b"/>
            <a:pathLst>
              <a:path w="2445211" h="2677506">
                <a:moveTo>
                  <a:pt x="0" y="0"/>
                </a:moveTo>
                <a:lnTo>
                  <a:pt x="2445211" y="0"/>
                </a:lnTo>
                <a:lnTo>
                  <a:pt x="2445211" y="2677507"/>
                </a:lnTo>
                <a:lnTo>
                  <a:pt x="0" y="2677507"/>
                </a:lnTo>
                <a:lnTo>
                  <a:pt x="0" y="0"/>
                </a:lnTo>
                <a:close/>
              </a:path>
            </a:pathLst>
          </a:custGeom>
          <a:blipFill>
            <a:blip r:embed="rId4"/>
            <a:stretch>
              <a:fillRect/>
            </a:stretch>
          </a:blipFill>
        </p:spPr>
      </p:sp>
      <p:sp>
        <p:nvSpPr>
          <p:cNvPr id="6" name="Freeform 6"/>
          <p:cNvSpPr/>
          <p:nvPr/>
        </p:nvSpPr>
        <p:spPr>
          <a:xfrm>
            <a:off x="11727454" y="3862063"/>
            <a:ext cx="2940770" cy="2205578"/>
          </a:xfrm>
          <a:custGeom>
            <a:avLst/>
            <a:gdLst/>
            <a:ahLst/>
            <a:cxnLst/>
            <a:rect l="l" t="t" r="r" b="b"/>
            <a:pathLst>
              <a:path w="2940770" h="2205578">
                <a:moveTo>
                  <a:pt x="0" y="0"/>
                </a:moveTo>
                <a:lnTo>
                  <a:pt x="2940770" y="0"/>
                </a:lnTo>
                <a:lnTo>
                  <a:pt x="2940770" y="2205578"/>
                </a:lnTo>
                <a:lnTo>
                  <a:pt x="0" y="2205578"/>
                </a:lnTo>
                <a:lnTo>
                  <a:pt x="0" y="0"/>
                </a:lnTo>
                <a:close/>
              </a:path>
            </a:pathLst>
          </a:custGeom>
          <a:blipFill>
            <a:blip r:embed="rId5"/>
            <a:stretch>
              <a:fillRect/>
            </a:stretch>
          </a:blipFill>
        </p:spPr>
      </p:sp>
      <p:sp>
        <p:nvSpPr>
          <p:cNvPr id="7" name="Freeform 7"/>
          <p:cNvSpPr/>
          <p:nvPr/>
        </p:nvSpPr>
        <p:spPr>
          <a:xfrm>
            <a:off x="11727454" y="5660033"/>
            <a:ext cx="2940770" cy="2352616"/>
          </a:xfrm>
          <a:custGeom>
            <a:avLst/>
            <a:gdLst/>
            <a:ahLst/>
            <a:cxnLst/>
            <a:rect l="l" t="t" r="r" b="b"/>
            <a:pathLst>
              <a:path w="2940770" h="2352616">
                <a:moveTo>
                  <a:pt x="0" y="0"/>
                </a:moveTo>
                <a:lnTo>
                  <a:pt x="2940770" y="0"/>
                </a:lnTo>
                <a:lnTo>
                  <a:pt x="2940770" y="2352616"/>
                </a:lnTo>
                <a:lnTo>
                  <a:pt x="0" y="2352616"/>
                </a:lnTo>
                <a:lnTo>
                  <a:pt x="0" y="0"/>
                </a:lnTo>
                <a:close/>
              </a:path>
            </a:pathLst>
          </a:custGeom>
          <a:blipFill>
            <a:blip r:embed="rId6"/>
            <a:stretch>
              <a:fillRect/>
            </a:stretch>
          </a:blipFill>
        </p:spPr>
      </p:sp>
      <p:sp>
        <p:nvSpPr>
          <p:cNvPr id="8" name="Freeform 8"/>
          <p:cNvSpPr/>
          <p:nvPr/>
        </p:nvSpPr>
        <p:spPr>
          <a:xfrm>
            <a:off x="14668224" y="6178741"/>
            <a:ext cx="2445211" cy="1833908"/>
          </a:xfrm>
          <a:custGeom>
            <a:avLst/>
            <a:gdLst/>
            <a:ahLst/>
            <a:cxnLst/>
            <a:rect l="l" t="t" r="r" b="b"/>
            <a:pathLst>
              <a:path w="2445211" h="1833908">
                <a:moveTo>
                  <a:pt x="0" y="0"/>
                </a:moveTo>
                <a:lnTo>
                  <a:pt x="2445211" y="0"/>
                </a:lnTo>
                <a:lnTo>
                  <a:pt x="2445211" y="1833908"/>
                </a:lnTo>
                <a:lnTo>
                  <a:pt x="0" y="1833908"/>
                </a:lnTo>
                <a:lnTo>
                  <a:pt x="0" y="0"/>
                </a:lnTo>
                <a:close/>
              </a:path>
            </a:pathLst>
          </a:custGeom>
          <a:blipFill>
            <a:blip r:embed="rId7"/>
            <a:stretch>
              <a:fillRect/>
            </a:stretch>
          </a:blipFill>
        </p:spPr>
      </p:sp>
      <p:sp>
        <p:nvSpPr>
          <p:cNvPr id="9" name="TextBox 9"/>
          <p:cNvSpPr txBox="1"/>
          <p:nvPr/>
        </p:nvSpPr>
        <p:spPr>
          <a:xfrm>
            <a:off x="1633787" y="1603458"/>
            <a:ext cx="10644181" cy="744775"/>
          </a:xfrm>
          <a:prstGeom prst="rect">
            <a:avLst/>
          </a:prstGeom>
        </p:spPr>
        <p:txBody>
          <a:bodyPr lIns="0" tIns="0" rIns="0" bIns="0" rtlCol="0" anchor="t">
            <a:spAutoFit/>
          </a:bodyPr>
          <a:lstStyle/>
          <a:p>
            <a:pPr algn="ctr">
              <a:lnSpc>
                <a:spcPts val="5998"/>
              </a:lnSpc>
            </a:pPr>
            <a:r>
              <a:rPr lang="en-US" sz="4760">
                <a:solidFill>
                  <a:srgbClr val="FFFFFF"/>
                </a:solidFill>
                <a:latin typeface="HK Modular"/>
                <a:ea typeface="HK Modular"/>
                <a:cs typeface="HK Modular"/>
                <a:sym typeface="HK Modular"/>
              </a:rPr>
              <a:t>TRASH CLASSIFICATION</a:t>
            </a:r>
          </a:p>
        </p:txBody>
      </p:sp>
      <p:sp>
        <p:nvSpPr>
          <p:cNvPr id="10" name="TextBox 10"/>
          <p:cNvSpPr txBox="1"/>
          <p:nvPr/>
        </p:nvSpPr>
        <p:spPr>
          <a:xfrm>
            <a:off x="2655994" y="1165379"/>
            <a:ext cx="2688697"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artificial Intellligence</a:t>
            </a:r>
          </a:p>
        </p:txBody>
      </p:sp>
      <p:sp>
        <p:nvSpPr>
          <p:cNvPr id="11" name="TextBox 11"/>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776071" y="3381068"/>
            <a:ext cx="4388495" cy="2928323"/>
          </a:xfrm>
          <a:custGeom>
            <a:avLst/>
            <a:gdLst/>
            <a:ahLst/>
            <a:cxnLst/>
            <a:rect l="l" t="t" r="r" b="b"/>
            <a:pathLst>
              <a:path w="4388495" h="2928323">
                <a:moveTo>
                  <a:pt x="0" y="0"/>
                </a:moveTo>
                <a:lnTo>
                  <a:pt x="4388495" y="0"/>
                </a:lnTo>
                <a:lnTo>
                  <a:pt x="4388495" y="2928323"/>
                </a:lnTo>
                <a:lnTo>
                  <a:pt x="0" y="292832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nvGrpSpPr>
        <p:grpSpPr>
          <a:xfrm>
            <a:off x="2003437" y="3890466"/>
            <a:ext cx="4149019" cy="1735706"/>
            <a:chOff x="0" y="0"/>
            <a:chExt cx="1011192" cy="423023"/>
          </a:xfrm>
        </p:grpSpPr>
        <p:sp>
          <p:nvSpPr>
            <p:cNvPr id="9" name="Freeform 9"/>
            <p:cNvSpPr/>
            <p:nvPr/>
          </p:nvSpPr>
          <p:spPr>
            <a:xfrm>
              <a:off x="0" y="0"/>
              <a:ext cx="1011192" cy="423023"/>
            </a:xfrm>
            <a:custGeom>
              <a:avLst/>
              <a:gdLst/>
              <a:ahLst/>
              <a:cxnLst/>
              <a:rect l="l" t="t" r="r" b="b"/>
              <a:pathLst>
                <a:path w="1011192" h="423023">
                  <a:moveTo>
                    <a:pt x="0" y="0"/>
                  </a:moveTo>
                  <a:lnTo>
                    <a:pt x="1011192" y="0"/>
                  </a:lnTo>
                  <a:lnTo>
                    <a:pt x="1011192" y="423023"/>
                  </a:lnTo>
                  <a:lnTo>
                    <a:pt x="0" y="423023"/>
                  </a:lnTo>
                  <a:close/>
                </a:path>
              </a:pathLst>
            </a:custGeom>
            <a:blipFill>
              <a:blip r:embed="rId12"/>
              <a:stretch>
                <a:fillRect t="-21" b="-59437"/>
              </a:stretch>
            </a:blipFill>
          </p:spPr>
        </p:sp>
      </p:grpSp>
      <p:sp>
        <p:nvSpPr>
          <p:cNvPr id="10" name="TextBox 10"/>
          <p:cNvSpPr txBox="1"/>
          <p:nvPr/>
        </p:nvSpPr>
        <p:spPr>
          <a:xfrm>
            <a:off x="13458263" y="9073308"/>
            <a:ext cx="3147170" cy="298328"/>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Gruppo"/>
                <a:ea typeface="Gruppo"/>
                <a:cs typeface="Gruppo"/>
                <a:sym typeface="Gruppo"/>
              </a:rPr>
              <a:t>www.reallygreatsite.com</a:t>
            </a:r>
          </a:p>
        </p:txBody>
      </p:sp>
      <p:sp>
        <p:nvSpPr>
          <p:cNvPr id="11" name="TextBox 11"/>
          <p:cNvSpPr txBox="1"/>
          <p:nvPr/>
        </p:nvSpPr>
        <p:spPr>
          <a:xfrm>
            <a:off x="1776071" y="2237866"/>
            <a:ext cx="6802634" cy="860801"/>
          </a:xfrm>
          <a:prstGeom prst="rect">
            <a:avLst/>
          </a:prstGeom>
        </p:spPr>
        <p:txBody>
          <a:bodyPr lIns="0" tIns="0" rIns="0" bIns="0" rtlCol="0" anchor="t">
            <a:spAutoFit/>
          </a:bodyPr>
          <a:lstStyle/>
          <a:p>
            <a:pPr algn="l">
              <a:lnSpc>
                <a:spcPts val="6880"/>
              </a:lnSpc>
            </a:pPr>
            <a:r>
              <a:rPr lang="en-US" sz="5460">
                <a:solidFill>
                  <a:srgbClr val="FFFFFF"/>
                </a:solidFill>
                <a:latin typeface="HK Modular"/>
                <a:ea typeface="HK Modular"/>
                <a:cs typeface="HK Modular"/>
                <a:sym typeface="HK Modular"/>
              </a:rPr>
              <a:t>DATASET</a:t>
            </a:r>
          </a:p>
        </p:txBody>
      </p:sp>
      <p:sp>
        <p:nvSpPr>
          <p:cNvPr id="12" name="TextBox 12"/>
          <p:cNvSpPr txBox="1"/>
          <p:nvPr/>
        </p:nvSpPr>
        <p:spPr>
          <a:xfrm>
            <a:off x="2003437" y="8363902"/>
            <a:ext cx="14424668" cy="385232"/>
          </a:xfrm>
          <a:prstGeom prst="rect">
            <a:avLst/>
          </a:prstGeom>
        </p:spPr>
        <p:txBody>
          <a:bodyPr lIns="0" tIns="0" rIns="0" bIns="0" rtlCol="0" anchor="t">
            <a:spAutoFit/>
          </a:bodyPr>
          <a:lstStyle/>
          <a:p>
            <a:pPr algn="l">
              <a:lnSpc>
                <a:spcPts val="2999"/>
              </a:lnSpc>
              <a:spcBef>
                <a:spcPct val="0"/>
              </a:spcBef>
            </a:pPr>
            <a:r>
              <a:rPr lang="en-US" sz="2777" u="sng" dirty="0">
                <a:solidFill>
                  <a:schemeClr val="bg1"/>
                </a:solidFill>
                <a:latin typeface="Raleway Light"/>
                <a:ea typeface="Raleway Light"/>
                <a:cs typeface="Raleway Light"/>
                <a:sym typeface="Raleway Light"/>
                <a:hlinkClick r:id="rId13" tooltip="https://github.com/garythung/trashnet/blob/master/data/dataset-resized.zip">
                  <a:extLst>
                    <a:ext uri="{A12FA001-AC4F-418D-AE19-62706E023703}">
                      <ahyp:hlinkClr xmlns:ahyp="http://schemas.microsoft.com/office/drawing/2018/hyperlinkcolor" val="tx"/>
                    </a:ext>
                  </a:extLst>
                </a:hlinkClick>
              </a:rPr>
              <a:t>https://github.com/garythung/trashnet/blob/master/data/dataset-resized.zip</a:t>
            </a:r>
          </a:p>
        </p:txBody>
      </p:sp>
      <p:sp>
        <p:nvSpPr>
          <p:cNvPr id="13" name="TextBox 13"/>
          <p:cNvSpPr txBox="1"/>
          <p:nvPr/>
        </p:nvSpPr>
        <p:spPr>
          <a:xfrm>
            <a:off x="2003437" y="7523281"/>
            <a:ext cx="3173951" cy="565408"/>
          </a:xfrm>
          <a:prstGeom prst="rect">
            <a:avLst/>
          </a:prstGeom>
        </p:spPr>
        <p:txBody>
          <a:bodyPr lIns="0" tIns="0" rIns="0" bIns="0" rtlCol="0" anchor="t">
            <a:spAutoFit/>
          </a:bodyPr>
          <a:lstStyle/>
          <a:p>
            <a:pPr algn="ctr">
              <a:lnSpc>
                <a:spcPts val="4293"/>
              </a:lnSpc>
              <a:spcBef>
                <a:spcPct val="0"/>
              </a:spcBef>
            </a:pPr>
            <a:r>
              <a:rPr lang="en-US" sz="3975">
                <a:solidFill>
                  <a:srgbClr val="FFFFFF"/>
                </a:solidFill>
                <a:latin typeface="Gruppo"/>
                <a:ea typeface="Gruppo"/>
                <a:cs typeface="Gruppo"/>
                <a:sym typeface="Gruppo"/>
              </a:rPr>
              <a:t>Link Dataset</a:t>
            </a:r>
          </a:p>
        </p:txBody>
      </p:sp>
      <p:sp>
        <p:nvSpPr>
          <p:cNvPr id="14" name="TextBox 14"/>
          <p:cNvSpPr txBox="1"/>
          <p:nvPr/>
        </p:nvSpPr>
        <p:spPr>
          <a:xfrm>
            <a:off x="7213023" y="1923098"/>
            <a:ext cx="9823957" cy="3529970"/>
          </a:xfrm>
          <a:prstGeom prst="rect">
            <a:avLst/>
          </a:prstGeom>
        </p:spPr>
        <p:txBody>
          <a:bodyPr lIns="0" tIns="0" rIns="0" bIns="0" rtlCol="0" anchor="t">
            <a:spAutoFit/>
          </a:bodyPr>
          <a:lstStyle/>
          <a:p>
            <a:pPr algn="just">
              <a:lnSpc>
                <a:spcPts val="3105"/>
              </a:lnSpc>
              <a:spcBef>
                <a:spcPct val="0"/>
              </a:spcBef>
            </a:pPr>
            <a:r>
              <a:rPr lang="en-US" sz="2875" dirty="0">
                <a:solidFill>
                  <a:srgbClr val="FFFFFF"/>
                </a:solidFill>
                <a:latin typeface="PT Sans"/>
                <a:ea typeface="PT Sans"/>
                <a:cs typeface="PT Sans"/>
                <a:sym typeface="PT Sans"/>
              </a:rPr>
              <a:t>Dataset yang </a:t>
            </a:r>
            <a:r>
              <a:rPr lang="en-US" sz="2875" dirty="0" err="1">
                <a:solidFill>
                  <a:srgbClr val="FFFFFF"/>
                </a:solidFill>
                <a:latin typeface="PT Sans"/>
                <a:ea typeface="PT Sans"/>
                <a:cs typeface="PT Sans"/>
                <a:sym typeface="PT Sans"/>
              </a:rPr>
              <a:t>digunakan</a:t>
            </a:r>
            <a:r>
              <a:rPr lang="en-US" sz="2875" dirty="0">
                <a:solidFill>
                  <a:srgbClr val="FFFFFF"/>
                </a:solidFill>
                <a:latin typeface="PT Sans"/>
                <a:ea typeface="PT Sans"/>
                <a:cs typeface="PT Sans"/>
                <a:sym typeface="PT Sans"/>
              </a:rPr>
              <a:t> </a:t>
            </a:r>
            <a:r>
              <a:rPr lang="en-US" sz="2875" dirty="0" err="1">
                <a:solidFill>
                  <a:srgbClr val="FFFFFF"/>
                </a:solidFill>
                <a:latin typeface="PT Sans"/>
                <a:ea typeface="PT Sans"/>
                <a:cs typeface="PT Sans"/>
                <a:sym typeface="PT Sans"/>
              </a:rPr>
              <a:t>dalam</a:t>
            </a:r>
            <a:r>
              <a:rPr lang="en-US" sz="2875" dirty="0">
                <a:solidFill>
                  <a:srgbClr val="FFFFFF"/>
                </a:solidFill>
                <a:latin typeface="PT Sans"/>
                <a:ea typeface="PT Sans"/>
                <a:cs typeface="PT Sans"/>
                <a:sym typeface="PT Sans"/>
              </a:rPr>
              <a:t> </a:t>
            </a:r>
            <a:r>
              <a:rPr lang="en-US" sz="2875" dirty="0" err="1">
                <a:solidFill>
                  <a:srgbClr val="FFFFFF"/>
                </a:solidFill>
                <a:latin typeface="PT Sans"/>
                <a:ea typeface="PT Sans"/>
                <a:cs typeface="PT Sans"/>
                <a:sym typeface="PT Sans"/>
              </a:rPr>
              <a:t>proyek</a:t>
            </a:r>
            <a:r>
              <a:rPr lang="en-US" sz="2875" dirty="0">
                <a:solidFill>
                  <a:srgbClr val="FFFFFF"/>
                </a:solidFill>
                <a:latin typeface="PT Sans"/>
                <a:ea typeface="PT Sans"/>
                <a:cs typeface="PT Sans"/>
                <a:sym typeface="PT Sans"/>
              </a:rPr>
              <a:t> </a:t>
            </a:r>
            <a:r>
              <a:rPr lang="en-US" sz="2875" dirty="0" err="1">
                <a:solidFill>
                  <a:srgbClr val="FFFFFF"/>
                </a:solidFill>
                <a:latin typeface="PT Sans"/>
                <a:ea typeface="PT Sans"/>
                <a:cs typeface="PT Sans"/>
                <a:sym typeface="PT Sans"/>
              </a:rPr>
              <a:t>ini</a:t>
            </a:r>
            <a:r>
              <a:rPr lang="en-US" sz="2875" dirty="0">
                <a:solidFill>
                  <a:srgbClr val="FFFFFF"/>
                </a:solidFill>
                <a:latin typeface="PT Sans"/>
                <a:ea typeface="PT Sans"/>
                <a:cs typeface="PT Sans"/>
                <a:sym typeface="PT Sans"/>
              </a:rPr>
              <a:t> </a:t>
            </a:r>
            <a:r>
              <a:rPr lang="en-US" sz="2875" dirty="0" err="1">
                <a:solidFill>
                  <a:srgbClr val="FFFFFF"/>
                </a:solidFill>
                <a:latin typeface="PT Sans"/>
                <a:ea typeface="PT Sans"/>
                <a:cs typeface="PT Sans"/>
                <a:sym typeface="PT Sans"/>
              </a:rPr>
              <a:t>adalah</a:t>
            </a:r>
            <a:r>
              <a:rPr lang="en-US" sz="2875" dirty="0">
                <a:solidFill>
                  <a:srgbClr val="FFFFFF"/>
                </a:solidFill>
                <a:latin typeface="PT Sans"/>
                <a:ea typeface="PT Sans"/>
                <a:cs typeface="PT Sans"/>
                <a:sym typeface="PT Sans"/>
              </a:rPr>
              <a:t> </a:t>
            </a:r>
            <a:r>
              <a:rPr lang="en-US" sz="2875" dirty="0" err="1">
                <a:solidFill>
                  <a:srgbClr val="FFFFFF"/>
                </a:solidFill>
                <a:latin typeface="PT Sans"/>
                <a:ea typeface="PT Sans"/>
                <a:cs typeface="PT Sans"/>
                <a:sym typeface="PT Sans"/>
              </a:rPr>
              <a:t>TrashNet</a:t>
            </a:r>
            <a:r>
              <a:rPr lang="en-US" sz="2875" dirty="0">
                <a:solidFill>
                  <a:srgbClr val="FFFFFF"/>
                </a:solidFill>
                <a:latin typeface="PT Sans"/>
                <a:ea typeface="PT Sans"/>
                <a:cs typeface="PT Sans"/>
                <a:sym typeface="PT Sans"/>
              </a:rPr>
              <a:t> Dataset, yang </a:t>
            </a:r>
            <a:r>
              <a:rPr lang="en-US" sz="2875" dirty="0" err="1">
                <a:solidFill>
                  <a:srgbClr val="FFFFFF"/>
                </a:solidFill>
                <a:latin typeface="PT Sans"/>
                <a:ea typeface="PT Sans"/>
                <a:cs typeface="PT Sans"/>
                <a:sym typeface="PT Sans"/>
              </a:rPr>
              <a:t>dapat</a:t>
            </a:r>
            <a:r>
              <a:rPr lang="en-US" sz="2875" dirty="0">
                <a:solidFill>
                  <a:srgbClr val="FFFFFF"/>
                </a:solidFill>
                <a:latin typeface="PT Sans"/>
                <a:ea typeface="PT Sans"/>
                <a:cs typeface="PT Sans"/>
                <a:sym typeface="PT Sans"/>
              </a:rPr>
              <a:t> </a:t>
            </a:r>
            <a:r>
              <a:rPr lang="en-US" sz="2875" dirty="0" err="1">
                <a:solidFill>
                  <a:srgbClr val="FFFFFF"/>
                </a:solidFill>
                <a:latin typeface="PT Sans"/>
                <a:ea typeface="PT Sans"/>
                <a:cs typeface="PT Sans"/>
                <a:sym typeface="PT Sans"/>
              </a:rPr>
              <a:t>diakses</a:t>
            </a:r>
            <a:r>
              <a:rPr lang="en-US" sz="2875" dirty="0">
                <a:solidFill>
                  <a:srgbClr val="FFFFFF"/>
                </a:solidFill>
                <a:latin typeface="PT Sans"/>
                <a:ea typeface="PT Sans"/>
                <a:cs typeface="PT Sans"/>
                <a:sym typeface="PT Sans"/>
              </a:rPr>
              <a:t> </a:t>
            </a:r>
            <a:r>
              <a:rPr lang="en-US" sz="2875" dirty="0" err="1">
                <a:solidFill>
                  <a:srgbClr val="FFFFFF"/>
                </a:solidFill>
                <a:latin typeface="PT Sans"/>
                <a:ea typeface="PT Sans"/>
                <a:cs typeface="PT Sans"/>
                <a:sym typeface="PT Sans"/>
              </a:rPr>
              <a:t>melalui</a:t>
            </a:r>
            <a:r>
              <a:rPr lang="en-US" sz="2875" dirty="0">
                <a:solidFill>
                  <a:srgbClr val="FFFFFF"/>
                </a:solidFill>
                <a:latin typeface="PT Sans"/>
                <a:ea typeface="PT Sans"/>
                <a:cs typeface="PT Sans"/>
                <a:sym typeface="PT Sans"/>
              </a:rPr>
              <a:t> </a:t>
            </a:r>
            <a:r>
              <a:rPr lang="en-US" sz="2875" dirty="0" err="1">
                <a:solidFill>
                  <a:srgbClr val="FFFFFF"/>
                </a:solidFill>
                <a:latin typeface="PT Sans"/>
                <a:ea typeface="PT Sans"/>
                <a:cs typeface="PT Sans"/>
                <a:sym typeface="PT Sans"/>
              </a:rPr>
              <a:t>repositori</a:t>
            </a:r>
            <a:r>
              <a:rPr lang="en-US" sz="2875" dirty="0">
                <a:solidFill>
                  <a:srgbClr val="FFFFFF"/>
                </a:solidFill>
                <a:latin typeface="PT Sans"/>
                <a:ea typeface="PT Sans"/>
                <a:cs typeface="PT Sans"/>
                <a:sym typeface="PT Sans"/>
              </a:rPr>
              <a:t> GitHub: </a:t>
            </a:r>
            <a:r>
              <a:rPr lang="en-US" sz="2875" dirty="0" err="1">
                <a:solidFill>
                  <a:srgbClr val="FFFFFF"/>
                </a:solidFill>
                <a:latin typeface="PT Sans"/>
                <a:ea typeface="PT Sans"/>
                <a:cs typeface="PT Sans"/>
                <a:sym typeface="PT Sans"/>
              </a:rPr>
              <a:t>TrashNet</a:t>
            </a:r>
            <a:r>
              <a:rPr lang="en-US" sz="2875" dirty="0">
                <a:solidFill>
                  <a:srgbClr val="FFFFFF"/>
                </a:solidFill>
                <a:latin typeface="PT Sans"/>
                <a:ea typeface="PT Sans"/>
                <a:cs typeface="PT Sans"/>
                <a:sym typeface="PT Sans"/>
              </a:rPr>
              <a:t> Dataset. Dataset </a:t>
            </a:r>
            <a:r>
              <a:rPr lang="en-US" sz="2875" dirty="0" err="1">
                <a:solidFill>
                  <a:srgbClr val="FFFFFF"/>
                </a:solidFill>
                <a:latin typeface="PT Sans"/>
                <a:ea typeface="PT Sans"/>
                <a:cs typeface="PT Sans"/>
                <a:sym typeface="PT Sans"/>
              </a:rPr>
              <a:t>ini</a:t>
            </a:r>
            <a:r>
              <a:rPr lang="en-US" sz="2875" dirty="0">
                <a:solidFill>
                  <a:srgbClr val="FFFFFF"/>
                </a:solidFill>
                <a:latin typeface="PT Sans"/>
                <a:ea typeface="PT Sans"/>
                <a:cs typeface="PT Sans"/>
                <a:sym typeface="PT Sans"/>
              </a:rPr>
              <a:t> </a:t>
            </a:r>
            <a:r>
              <a:rPr lang="en-US" sz="2875" dirty="0" err="1">
                <a:solidFill>
                  <a:srgbClr val="FFFFFF"/>
                </a:solidFill>
                <a:latin typeface="PT Sans"/>
                <a:ea typeface="PT Sans"/>
                <a:cs typeface="PT Sans"/>
                <a:sym typeface="PT Sans"/>
              </a:rPr>
              <a:t>dirancang</a:t>
            </a:r>
            <a:r>
              <a:rPr lang="en-US" sz="2875" dirty="0">
                <a:solidFill>
                  <a:srgbClr val="FFFFFF"/>
                </a:solidFill>
                <a:latin typeface="PT Sans"/>
                <a:ea typeface="PT Sans"/>
                <a:cs typeface="PT Sans"/>
                <a:sym typeface="PT Sans"/>
              </a:rPr>
              <a:t> </a:t>
            </a:r>
            <a:r>
              <a:rPr lang="en-US" sz="2875" dirty="0" err="1">
                <a:solidFill>
                  <a:srgbClr val="FFFFFF"/>
                </a:solidFill>
                <a:latin typeface="PT Sans"/>
                <a:ea typeface="PT Sans"/>
                <a:cs typeface="PT Sans"/>
                <a:sym typeface="PT Sans"/>
              </a:rPr>
              <a:t>untuk</a:t>
            </a:r>
            <a:r>
              <a:rPr lang="en-US" sz="2875" dirty="0">
                <a:solidFill>
                  <a:srgbClr val="FFFFFF"/>
                </a:solidFill>
                <a:latin typeface="PT Sans"/>
                <a:ea typeface="PT Sans"/>
                <a:cs typeface="PT Sans"/>
                <a:sym typeface="PT Sans"/>
              </a:rPr>
              <a:t> </a:t>
            </a:r>
            <a:r>
              <a:rPr lang="en-US" sz="2875" dirty="0" err="1">
                <a:solidFill>
                  <a:srgbClr val="FFFFFF"/>
                </a:solidFill>
                <a:latin typeface="PT Sans"/>
                <a:ea typeface="PT Sans"/>
                <a:cs typeface="PT Sans"/>
                <a:sym typeface="PT Sans"/>
              </a:rPr>
              <a:t>mengembangkan</a:t>
            </a:r>
            <a:r>
              <a:rPr lang="en-US" sz="2875" dirty="0">
                <a:solidFill>
                  <a:srgbClr val="FFFFFF"/>
                </a:solidFill>
                <a:latin typeface="PT Sans"/>
                <a:ea typeface="PT Sans"/>
                <a:cs typeface="PT Sans"/>
                <a:sym typeface="PT Sans"/>
              </a:rPr>
              <a:t> model </a:t>
            </a:r>
            <a:r>
              <a:rPr lang="en-US" sz="2875" dirty="0" err="1">
                <a:solidFill>
                  <a:srgbClr val="FFFFFF"/>
                </a:solidFill>
                <a:latin typeface="PT Sans"/>
                <a:ea typeface="PT Sans"/>
                <a:cs typeface="PT Sans"/>
                <a:sym typeface="PT Sans"/>
              </a:rPr>
              <a:t>klasifikasi</a:t>
            </a:r>
            <a:r>
              <a:rPr lang="en-US" sz="2875" dirty="0">
                <a:solidFill>
                  <a:srgbClr val="FFFFFF"/>
                </a:solidFill>
                <a:latin typeface="PT Sans"/>
                <a:ea typeface="PT Sans"/>
                <a:cs typeface="PT Sans"/>
                <a:sym typeface="PT Sans"/>
              </a:rPr>
              <a:t> </a:t>
            </a:r>
            <a:r>
              <a:rPr lang="en-US" sz="2875" dirty="0" err="1">
                <a:solidFill>
                  <a:srgbClr val="FFFFFF"/>
                </a:solidFill>
                <a:latin typeface="PT Sans"/>
                <a:ea typeface="PT Sans"/>
                <a:cs typeface="PT Sans"/>
                <a:sym typeface="PT Sans"/>
              </a:rPr>
              <a:t>sampah</a:t>
            </a:r>
            <a:r>
              <a:rPr lang="en-US" sz="2875" dirty="0">
                <a:solidFill>
                  <a:srgbClr val="FFFFFF"/>
                </a:solidFill>
                <a:latin typeface="PT Sans"/>
                <a:ea typeface="PT Sans"/>
                <a:cs typeface="PT Sans"/>
                <a:sym typeface="PT Sans"/>
              </a:rPr>
              <a:t> </a:t>
            </a:r>
            <a:r>
              <a:rPr lang="en-US" sz="2875" dirty="0" err="1">
                <a:solidFill>
                  <a:srgbClr val="FFFFFF"/>
                </a:solidFill>
                <a:latin typeface="PT Sans"/>
                <a:ea typeface="PT Sans"/>
                <a:cs typeface="PT Sans"/>
                <a:sym typeface="PT Sans"/>
              </a:rPr>
              <a:t>berdasarkan</a:t>
            </a:r>
            <a:r>
              <a:rPr lang="en-US" sz="2875" dirty="0">
                <a:solidFill>
                  <a:srgbClr val="FFFFFF"/>
                </a:solidFill>
                <a:latin typeface="PT Sans"/>
                <a:ea typeface="PT Sans"/>
                <a:cs typeface="PT Sans"/>
                <a:sym typeface="PT Sans"/>
              </a:rPr>
              <a:t> </a:t>
            </a:r>
            <a:r>
              <a:rPr lang="en-US" sz="2875" dirty="0" err="1">
                <a:solidFill>
                  <a:srgbClr val="FFFFFF"/>
                </a:solidFill>
                <a:latin typeface="PT Sans"/>
                <a:ea typeface="PT Sans"/>
                <a:cs typeface="PT Sans"/>
                <a:sym typeface="PT Sans"/>
              </a:rPr>
              <a:t>kategori</a:t>
            </a:r>
            <a:r>
              <a:rPr lang="en-US" sz="2875" dirty="0">
                <a:solidFill>
                  <a:srgbClr val="FFFFFF"/>
                </a:solidFill>
                <a:latin typeface="PT Sans"/>
                <a:ea typeface="PT Sans"/>
                <a:cs typeface="PT Sans"/>
                <a:sym typeface="PT Sans"/>
              </a:rPr>
              <a:t> yang </a:t>
            </a:r>
            <a:r>
              <a:rPr lang="en-US" sz="2875" dirty="0" err="1">
                <a:solidFill>
                  <a:srgbClr val="FFFFFF"/>
                </a:solidFill>
                <a:latin typeface="PT Sans"/>
                <a:ea typeface="PT Sans"/>
                <a:cs typeface="PT Sans"/>
                <a:sym typeface="PT Sans"/>
              </a:rPr>
              <a:t>umum</a:t>
            </a:r>
            <a:r>
              <a:rPr lang="en-US" sz="2875" dirty="0">
                <a:solidFill>
                  <a:srgbClr val="FFFFFF"/>
                </a:solidFill>
                <a:latin typeface="PT Sans"/>
                <a:ea typeface="PT Sans"/>
                <a:cs typeface="PT Sans"/>
                <a:sym typeface="PT Sans"/>
              </a:rPr>
              <a:t> </a:t>
            </a:r>
            <a:r>
              <a:rPr lang="en-US" sz="2875" dirty="0" err="1">
                <a:solidFill>
                  <a:srgbClr val="FFFFFF"/>
                </a:solidFill>
                <a:latin typeface="PT Sans"/>
                <a:ea typeface="PT Sans"/>
                <a:cs typeface="PT Sans"/>
                <a:sym typeface="PT Sans"/>
              </a:rPr>
              <a:t>ditemukan</a:t>
            </a:r>
            <a:r>
              <a:rPr lang="en-US" sz="2875" dirty="0">
                <a:solidFill>
                  <a:srgbClr val="FFFFFF"/>
                </a:solidFill>
                <a:latin typeface="PT Sans"/>
                <a:ea typeface="PT Sans"/>
                <a:cs typeface="PT Sans"/>
                <a:sym typeface="PT Sans"/>
              </a:rPr>
              <a:t>.</a:t>
            </a:r>
          </a:p>
          <a:p>
            <a:pPr algn="just">
              <a:lnSpc>
                <a:spcPts val="3105"/>
              </a:lnSpc>
              <a:spcBef>
                <a:spcPct val="0"/>
              </a:spcBef>
            </a:pPr>
            <a:endParaRPr lang="en-US" sz="2875" dirty="0">
              <a:solidFill>
                <a:srgbClr val="FFFFFF"/>
              </a:solidFill>
              <a:latin typeface="PT Sans"/>
              <a:ea typeface="PT Sans"/>
              <a:cs typeface="PT Sans"/>
              <a:sym typeface="PT Sans"/>
            </a:endParaRPr>
          </a:p>
          <a:p>
            <a:pPr algn="just">
              <a:lnSpc>
                <a:spcPts val="3105"/>
              </a:lnSpc>
              <a:spcBef>
                <a:spcPct val="0"/>
              </a:spcBef>
            </a:pPr>
            <a:r>
              <a:rPr lang="en-US" sz="2875" dirty="0">
                <a:solidFill>
                  <a:srgbClr val="FFFFFF"/>
                </a:solidFill>
                <a:latin typeface="PT Sans"/>
                <a:ea typeface="PT Sans"/>
                <a:cs typeface="PT Sans"/>
                <a:sym typeface="PT Sans"/>
              </a:rPr>
              <a:t>Dataset </a:t>
            </a:r>
            <a:r>
              <a:rPr lang="en-US" sz="2875" dirty="0" err="1">
                <a:solidFill>
                  <a:srgbClr val="FFFFFF"/>
                </a:solidFill>
                <a:latin typeface="PT Sans"/>
                <a:ea typeface="PT Sans"/>
                <a:cs typeface="PT Sans"/>
                <a:sym typeface="PT Sans"/>
              </a:rPr>
              <a:t>memiliki</a:t>
            </a:r>
            <a:r>
              <a:rPr lang="en-US" sz="2875" dirty="0">
                <a:solidFill>
                  <a:srgbClr val="FFFFFF"/>
                </a:solidFill>
                <a:latin typeface="PT Sans"/>
                <a:ea typeface="PT Sans"/>
                <a:cs typeface="PT Sans"/>
                <a:sym typeface="PT Sans"/>
              </a:rPr>
              <a:t> </a:t>
            </a:r>
            <a:r>
              <a:rPr lang="en-US" sz="2875" dirty="0" err="1">
                <a:solidFill>
                  <a:srgbClr val="FFFFFF"/>
                </a:solidFill>
                <a:latin typeface="PT Sans"/>
                <a:ea typeface="PT Sans"/>
                <a:cs typeface="PT Sans"/>
                <a:sym typeface="PT Sans"/>
              </a:rPr>
              <a:t>ketidakseimbangan</a:t>
            </a:r>
            <a:r>
              <a:rPr lang="en-US" sz="2875" dirty="0">
                <a:solidFill>
                  <a:srgbClr val="FFFFFF"/>
                </a:solidFill>
                <a:latin typeface="PT Sans"/>
                <a:ea typeface="PT Sans"/>
                <a:cs typeface="PT Sans"/>
                <a:sym typeface="PT Sans"/>
              </a:rPr>
              <a:t> data, </a:t>
            </a:r>
            <a:r>
              <a:rPr lang="en-US" sz="2875" dirty="0" err="1">
                <a:solidFill>
                  <a:srgbClr val="FFFFFF"/>
                </a:solidFill>
                <a:latin typeface="PT Sans"/>
                <a:ea typeface="PT Sans"/>
                <a:cs typeface="PT Sans"/>
                <a:sym typeface="PT Sans"/>
              </a:rPr>
              <a:t>dengan</a:t>
            </a:r>
            <a:r>
              <a:rPr lang="en-US" sz="2875" dirty="0">
                <a:solidFill>
                  <a:srgbClr val="FFFFFF"/>
                </a:solidFill>
                <a:latin typeface="PT Sans"/>
                <a:ea typeface="PT Sans"/>
                <a:cs typeface="PT Sans"/>
                <a:sym typeface="PT Sans"/>
              </a:rPr>
              <a:t> </a:t>
            </a:r>
            <a:r>
              <a:rPr lang="en-US" sz="2875" dirty="0" err="1">
                <a:solidFill>
                  <a:srgbClr val="FFFFFF"/>
                </a:solidFill>
                <a:latin typeface="PT Sans"/>
                <a:ea typeface="PT Sans"/>
                <a:cs typeface="PT Sans"/>
                <a:sym typeface="PT Sans"/>
              </a:rPr>
              <a:t>jumlah</a:t>
            </a:r>
            <a:r>
              <a:rPr lang="en-US" sz="2875" dirty="0">
                <a:solidFill>
                  <a:srgbClr val="FFFFFF"/>
                </a:solidFill>
                <a:latin typeface="PT Sans"/>
                <a:ea typeface="PT Sans"/>
                <a:cs typeface="PT Sans"/>
                <a:sym typeface="PT Sans"/>
              </a:rPr>
              <a:t> </a:t>
            </a:r>
            <a:r>
              <a:rPr lang="en-US" sz="2875" dirty="0" err="1">
                <a:solidFill>
                  <a:srgbClr val="FFFFFF"/>
                </a:solidFill>
                <a:latin typeface="PT Sans"/>
                <a:ea typeface="PT Sans"/>
                <a:cs typeface="PT Sans"/>
                <a:sym typeface="PT Sans"/>
              </a:rPr>
              <a:t>gambar</a:t>
            </a:r>
            <a:r>
              <a:rPr lang="en-US" sz="2875" dirty="0">
                <a:solidFill>
                  <a:srgbClr val="FFFFFF"/>
                </a:solidFill>
                <a:latin typeface="PT Sans"/>
                <a:ea typeface="PT Sans"/>
                <a:cs typeface="PT Sans"/>
                <a:sym typeface="PT Sans"/>
              </a:rPr>
              <a:t> </a:t>
            </a:r>
            <a:r>
              <a:rPr lang="en-US" sz="2875" dirty="0" err="1">
                <a:solidFill>
                  <a:srgbClr val="FFFFFF"/>
                </a:solidFill>
                <a:latin typeface="PT Sans"/>
                <a:ea typeface="PT Sans"/>
                <a:cs typeface="PT Sans"/>
                <a:sym typeface="PT Sans"/>
              </a:rPr>
              <a:t>kategori</a:t>
            </a:r>
            <a:r>
              <a:rPr lang="en-US" sz="2875" dirty="0">
                <a:solidFill>
                  <a:srgbClr val="FFFFFF"/>
                </a:solidFill>
                <a:latin typeface="PT Sans"/>
                <a:ea typeface="PT Sans"/>
                <a:cs typeface="PT Sans"/>
                <a:sym typeface="PT Sans"/>
              </a:rPr>
              <a:t> Trash </a:t>
            </a:r>
            <a:r>
              <a:rPr lang="en-US" sz="2875" dirty="0" err="1">
                <a:solidFill>
                  <a:srgbClr val="FFFFFF"/>
                </a:solidFill>
                <a:latin typeface="PT Sans"/>
                <a:ea typeface="PT Sans"/>
                <a:cs typeface="PT Sans"/>
                <a:sym typeface="PT Sans"/>
              </a:rPr>
              <a:t>lebih</a:t>
            </a:r>
            <a:r>
              <a:rPr lang="en-US" sz="2875" dirty="0">
                <a:solidFill>
                  <a:srgbClr val="FFFFFF"/>
                </a:solidFill>
                <a:latin typeface="PT Sans"/>
                <a:ea typeface="PT Sans"/>
                <a:cs typeface="PT Sans"/>
                <a:sym typeface="PT Sans"/>
              </a:rPr>
              <a:t> </a:t>
            </a:r>
            <a:r>
              <a:rPr lang="en-US" sz="2875" dirty="0" err="1">
                <a:solidFill>
                  <a:srgbClr val="FFFFFF"/>
                </a:solidFill>
                <a:latin typeface="PT Sans"/>
                <a:ea typeface="PT Sans"/>
                <a:cs typeface="PT Sans"/>
                <a:sym typeface="PT Sans"/>
              </a:rPr>
              <a:t>sedikit</a:t>
            </a:r>
            <a:r>
              <a:rPr lang="en-US" sz="2875" dirty="0">
                <a:solidFill>
                  <a:srgbClr val="FFFFFF"/>
                </a:solidFill>
                <a:latin typeface="PT Sans"/>
                <a:ea typeface="PT Sans"/>
                <a:cs typeface="PT Sans"/>
                <a:sym typeface="PT Sans"/>
              </a:rPr>
              <a:t> </a:t>
            </a:r>
            <a:r>
              <a:rPr lang="en-US" sz="2875" dirty="0" err="1">
                <a:solidFill>
                  <a:srgbClr val="FFFFFF"/>
                </a:solidFill>
                <a:latin typeface="PT Sans"/>
                <a:ea typeface="PT Sans"/>
                <a:cs typeface="PT Sans"/>
                <a:sym typeface="PT Sans"/>
              </a:rPr>
              <a:t>dibanding</a:t>
            </a:r>
            <a:r>
              <a:rPr lang="en-US" sz="2875" dirty="0">
                <a:solidFill>
                  <a:srgbClr val="FFFFFF"/>
                </a:solidFill>
                <a:latin typeface="PT Sans"/>
                <a:ea typeface="PT Sans"/>
                <a:cs typeface="PT Sans"/>
                <a:sym typeface="PT Sans"/>
              </a:rPr>
              <a:t> </a:t>
            </a:r>
            <a:r>
              <a:rPr lang="en-US" sz="2875" dirty="0" err="1">
                <a:solidFill>
                  <a:srgbClr val="FFFFFF"/>
                </a:solidFill>
                <a:latin typeface="PT Sans"/>
                <a:ea typeface="PT Sans"/>
                <a:cs typeface="PT Sans"/>
                <a:sym typeface="PT Sans"/>
              </a:rPr>
              <a:t>kategori</a:t>
            </a:r>
            <a:r>
              <a:rPr lang="en-US" sz="2875" dirty="0">
                <a:solidFill>
                  <a:srgbClr val="FFFFFF"/>
                </a:solidFill>
                <a:latin typeface="PT Sans"/>
                <a:ea typeface="PT Sans"/>
                <a:cs typeface="PT Sans"/>
                <a:sym typeface="PT Sans"/>
              </a:rPr>
              <a:t> </a:t>
            </a:r>
            <a:r>
              <a:rPr lang="en-US" sz="2875" dirty="0" err="1">
                <a:solidFill>
                  <a:srgbClr val="FFFFFF"/>
                </a:solidFill>
                <a:latin typeface="PT Sans"/>
                <a:ea typeface="PT Sans"/>
                <a:cs typeface="PT Sans"/>
                <a:sym typeface="PT Sans"/>
              </a:rPr>
              <a:t>lainnya</a:t>
            </a:r>
            <a:r>
              <a:rPr lang="en-US" sz="2875" dirty="0">
                <a:solidFill>
                  <a:srgbClr val="FFFFFF"/>
                </a:solidFill>
                <a:latin typeface="PT Sans"/>
                <a:ea typeface="PT Sans"/>
                <a:cs typeface="PT Sans"/>
                <a:sym typeface="PT Sans"/>
              </a:rPr>
              <a:t>.</a:t>
            </a:r>
          </a:p>
        </p:txBody>
      </p:sp>
      <p:sp>
        <p:nvSpPr>
          <p:cNvPr id="15" name="TextBox 15"/>
          <p:cNvSpPr txBox="1"/>
          <p:nvPr/>
        </p:nvSpPr>
        <p:spPr>
          <a:xfrm>
            <a:off x="7213023" y="5853118"/>
            <a:ext cx="9823957" cy="1812422"/>
          </a:xfrm>
          <a:prstGeom prst="rect">
            <a:avLst/>
          </a:prstGeom>
        </p:spPr>
        <p:txBody>
          <a:bodyPr lIns="0" tIns="0" rIns="0" bIns="0" rtlCol="0" anchor="t">
            <a:spAutoFit/>
          </a:bodyPr>
          <a:lstStyle/>
          <a:p>
            <a:pPr algn="just">
              <a:lnSpc>
                <a:spcPts val="2889"/>
              </a:lnSpc>
              <a:spcBef>
                <a:spcPct val="0"/>
              </a:spcBef>
            </a:pPr>
            <a:r>
              <a:rPr lang="en-US" sz="2675">
                <a:solidFill>
                  <a:srgbClr val="FFFFFF"/>
                </a:solidFill>
                <a:latin typeface="PT Sans"/>
                <a:ea typeface="PT Sans"/>
                <a:cs typeface="PT Sans"/>
                <a:sym typeface="PT Sans"/>
              </a:rPr>
              <a:t>Dataset berisi Gambar dengan ekstensi .jpg atau .png.</a:t>
            </a:r>
          </a:p>
          <a:p>
            <a:pPr algn="just">
              <a:lnSpc>
                <a:spcPts val="2889"/>
              </a:lnSpc>
              <a:spcBef>
                <a:spcPct val="0"/>
              </a:spcBef>
            </a:pPr>
            <a:r>
              <a:rPr lang="en-US" sz="2675">
                <a:solidFill>
                  <a:srgbClr val="FFFFFF"/>
                </a:solidFill>
                <a:latin typeface="PT Sans"/>
                <a:ea typeface="PT Sans"/>
                <a:cs typeface="PT Sans"/>
                <a:sym typeface="PT Sans"/>
              </a:rPr>
              <a:t>Dimensi Awal: Bervariasi, tetapi gambar diproses menjadi ukuran 150 x 150 x 3 (RGB) untuk digunakan dalam model.</a:t>
            </a:r>
          </a:p>
          <a:p>
            <a:pPr algn="just">
              <a:lnSpc>
                <a:spcPts val="2889"/>
              </a:lnSpc>
              <a:spcBef>
                <a:spcPct val="0"/>
              </a:spcBef>
            </a:pPr>
            <a:r>
              <a:rPr lang="en-US" sz="2675">
                <a:solidFill>
                  <a:srgbClr val="FFFFFF"/>
                </a:solidFill>
                <a:latin typeface="PT Sans"/>
                <a:ea typeface="PT Sans"/>
                <a:cs typeface="PT Sans"/>
                <a:sym typeface="PT Sans"/>
              </a:rPr>
              <a:t>Konten: Setiap gambar berisi objek sampah tunggal dari salah satu kelas (cardboard, glass, metal, paper, plastic, atau trash).</a:t>
            </a:r>
          </a:p>
        </p:txBody>
      </p:sp>
      <p:sp>
        <p:nvSpPr>
          <p:cNvPr id="16" name="TextBox 16"/>
          <p:cNvSpPr txBox="1"/>
          <p:nvPr/>
        </p:nvSpPr>
        <p:spPr>
          <a:xfrm>
            <a:off x="2655994" y="1165379"/>
            <a:ext cx="2688697"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artificial Intellligence</a:t>
            </a:r>
          </a:p>
        </p:txBody>
      </p:sp>
      <p:sp>
        <p:nvSpPr>
          <p:cNvPr id="17" name="TextBox 17"/>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13458263" y="9073308"/>
            <a:ext cx="3147170" cy="298328"/>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Gruppo"/>
                <a:ea typeface="Gruppo"/>
                <a:cs typeface="Gruppo"/>
                <a:sym typeface="Gruppo"/>
              </a:rPr>
              <a:t>www.reallygreatsite.com</a:t>
            </a:r>
          </a:p>
        </p:txBody>
      </p:sp>
      <p:sp>
        <p:nvSpPr>
          <p:cNvPr id="8" name="TextBox 8"/>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06</a:t>
            </a:r>
          </a:p>
        </p:txBody>
      </p:sp>
      <p:sp>
        <p:nvSpPr>
          <p:cNvPr id="9" name="TextBox 9"/>
          <p:cNvSpPr txBox="1"/>
          <p:nvPr/>
        </p:nvSpPr>
        <p:spPr>
          <a:xfrm>
            <a:off x="2156711" y="1716087"/>
            <a:ext cx="13974578" cy="863267"/>
          </a:xfrm>
          <a:prstGeom prst="rect">
            <a:avLst/>
          </a:prstGeom>
        </p:spPr>
        <p:txBody>
          <a:bodyPr lIns="0" tIns="0" rIns="0" bIns="0" rtlCol="0" anchor="t">
            <a:spAutoFit/>
          </a:bodyPr>
          <a:lstStyle/>
          <a:p>
            <a:pPr algn="l">
              <a:lnSpc>
                <a:spcPts val="6880"/>
              </a:lnSpc>
            </a:pPr>
            <a:r>
              <a:rPr lang="en-US" sz="5460" dirty="0">
                <a:solidFill>
                  <a:srgbClr val="FFFFFF"/>
                </a:solidFill>
                <a:latin typeface="HK Modular"/>
                <a:ea typeface="HK Modular"/>
                <a:cs typeface="HK Modular"/>
                <a:sym typeface="HK Modular"/>
              </a:rPr>
              <a:t>JUMLAH FITUR DAN LABEL</a:t>
            </a:r>
          </a:p>
        </p:txBody>
      </p:sp>
      <p:sp>
        <p:nvSpPr>
          <p:cNvPr id="10" name="TextBox 10"/>
          <p:cNvSpPr txBox="1"/>
          <p:nvPr/>
        </p:nvSpPr>
        <p:spPr>
          <a:xfrm>
            <a:off x="2557411" y="3733316"/>
            <a:ext cx="2254952" cy="385232"/>
          </a:xfrm>
          <a:prstGeom prst="rect">
            <a:avLst/>
          </a:prstGeom>
        </p:spPr>
        <p:txBody>
          <a:bodyPr lIns="0" tIns="0" rIns="0" bIns="0" rtlCol="0" anchor="t">
            <a:spAutoFit/>
          </a:bodyPr>
          <a:lstStyle/>
          <a:p>
            <a:pPr algn="l">
              <a:lnSpc>
                <a:spcPts val="2999"/>
              </a:lnSpc>
              <a:spcBef>
                <a:spcPct val="0"/>
              </a:spcBef>
            </a:pPr>
            <a:r>
              <a:rPr lang="en-US" sz="2777" b="1">
                <a:solidFill>
                  <a:srgbClr val="FFFFFF"/>
                </a:solidFill>
                <a:latin typeface="Raleway Bold"/>
                <a:ea typeface="Raleway Bold"/>
                <a:cs typeface="Raleway Bold"/>
                <a:sym typeface="Raleway Bold"/>
              </a:rPr>
              <a:t>Jumlah Fitur</a:t>
            </a:r>
          </a:p>
        </p:txBody>
      </p:sp>
      <p:sp>
        <p:nvSpPr>
          <p:cNvPr id="11" name="TextBox 11"/>
          <p:cNvSpPr txBox="1"/>
          <p:nvPr/>
        </p:nvSpPr>
        <p:spPr>
          <a:xfrm>
            <a:off x="2557411" y="4434656"/>
            <a:ext cx="5424442" cy="1499657"/>
          </a:xfrm>
          <a:prstGeom prst="rect">
            <a:avLst/>
          </a:prstGeom>
        </p:spPr>
        <p:txBody>
          <a:bodyPr lIns="0" tIns="0" rIns="0" bIns="0" rtlCol="0" anchor="t">
            <a:spAutoFit/>
          </a:bodyPr>
          <a:lstStyle/>
          <a:p>
            <a:pPr algn="l">
              <a:lnSpc>
                <a:spcPts val="2999"/>
              </a:lnSpc>
              <a:spcBef>
                <a:spcPct val="0"/>
              </a:spcBef>
            </a:pPr>
            <a:r>
              <a:rPr lang="en-US" sz="2777">
                <a:solidFill>
                  <a:srgbClr val="FFFFFF"/>
                </a:solidFill>
                <a:latin typeface="Raleway"/>
                <a:ea typeface="Raleway"/>
                <a:cs typeface="Raleway"/>
                <a:sym typeface="Raleway"/>
              </a:rPr>
              <a:t>Gambar input memiliki dimensi 150 x 150 x 3 (RGB), sehingga jumlah fitur adalah 67,500 (150 x 150 x 3).</a:t>
            </a:r>
          </a:p>
        </p:txBody>
      </p:sp>
      <p:sp>
        <p:nvSpPr>
          <p:cNvPr id="12" name="Freeform 12"/>
          <p:cNvSpPr/>
          <p:nvPr/>
        </p:nvSpPr>
        <p:spPr>
          <a:xfrm>
            <a:off x="1427940" y="3479281"/>
            <a:ext cx="830645" cy="926800"/>
          </a:xfrm>
          <a:custGeom>
            <a:avLst/>
            <a:gdLst/>
            <a:ahLst/>
            <a:cxnLst/>
            <a:rect l="l" t="t" r="r" b="b"/>
            <a:pathLst>
              <a:path w="830645" h="926800">
                <a:moveTo>
                  <a:pt x="0" y="0"/>
                </a:moveTo>
                <a:lnTo>
                  <a:pt x="830645" y="0"/>
                </a:lnTo>
                <a:lnTo>
                  <a:pt x="830645" y="926800"/>
                </a:lnTo>
                <a:lnTo>
                  <a:pt x="0" y="926800"/>
                </a:lnTo>
                <a:lnTo>
                  <a:pt x="0" y="0"/>
                </a:lnTo>
                <a:close/>
              </a:path>
            </a:pathLst>
          </a:custGeom>
          <a:blipFill>
            <a:blip r:embed="rId10"/>
            <a:stretch>
              <a:fillRect/>
            </a:stretch>
          </a:blipFill>
        </p:spPr>
      </p:sp>
      <p:sp>
        <p:nvSpPr>
          <p:cNvPr id="13" name="TextBox 13"/>
          <p:cNvSpPr txBox="1"/>
          <p:nvPr/>
        </p:nvSpPr>
        <p:spPr>
          <a:xfrm>
            <a:off x="1655639" y="3698991"/>
            <a:ext cx="420330" cy="363011"/>
          </a:xfrm>
          <a:prstGeom prst="rect">
            <a:avLst/>
          </a:prstGeom>
        </p:spPr>
        <p:txBody>
          <a:bodyPr lIns="0" tIns="0" rIns="0" bIns="0" rtlCol="0" anchor="t">
            <a:spAutoFit/>
          </a:bodyPr>
          <a:lstStyle/>
          <a:p>
            <a:pPr algn="ctr">
              <a:lnSpc>
                <a:spcPts val="2781"/>
              </a:lnSpc>
              <a:spcBef>
                <a:spcPct val="0"/>
              </a:spcBef>
            </a:pPr>
            <a:r>
              <a:rPr lang="en-US" sz="2575" b="1">
                <a:solidFill>
                  <a:srgbClr val="FFFFFF"/>
                </a:solidFill>
                <a:latin typeface="Raleway Bold"/>
                <a:ea typeface="Raleway Bold"/>
                <a:cs typeface="Raleway Bold"/>
                <a:sym typeface="Raleway Bold"/>
              </a:rPr>
              <a:t>1.</a:t>
            </a:r>
          </a:p>
        </p:txBody>
      </p:sp>
      <p:sp>
        <p:nvSpPr>
          <p:cNvPr id="14" name="TextBox 14"/>
          <p:cNvSpPr txBox="1"/>
          <p:nvPr/>
        </p:nvSpPr>
        <p:spPr>
          <a:xfrm>
            <a:off x="10306147" y="3764352"/>
            <a:ext cx="3500956" cy="385232"/>
          </a:xfrm>
          <a:prstGeom prst="rect">
            <a:avLst/>
          </a:prstGeom>
        </p:spPr>
        <p:txBody>
          <a:bodyPr lIns="0" tIns="0" rIns="0" bIns="0" rtlCol="0" anchor="t">
            <a:spAutoFit/>
          </a:bodyPr>
          <a:lstStyle/>
          <a:p>
            <a:pPr algn="l">
              <a:lnSpc>
                <a:spcPts val="2999"/>
              </a:lnSpc>
              <a:spcBef>
                <a:spcPct val="0"/>
              </a:spcBef>
            </a:pPr>
            <a:r>
              <a:rPr lang="en-US" sz="2777" b="1">
                <a:solidFill>
                  <a:srgbClr val="FFFFFF"/>
                </a:solidFill>
                <a:latin typeface="Raleway Bold"/>
                <a:ea typeface="Raleway Bold"/>
                <a:cs typeface="Raleway Bold"/>
                <a:sym typeface="Raleway Bold"/>
              </a:rPr>
              <a:t>Jumlah Label</a:t>
            </a:r>
          </a:p>
        </p:txBody>
      </p:sp>
      <p:sp>
        <p:nvSpPr>
          <p:cNvPr id="15" name="TextBox 15"/>
          <p:cNvSpPr txBox="1"/>
          <p:nvPr/>
        </p:nvSpPr>
        <p:spPr>
          <a:xfrm>
            <a:off x="10306147" y="4329702"/>
            <a:ext cx="7001911" cy="2985557"/>
          </a:xfrm>
          <a:prstGeom prst="rect">
            <a:avLst/>
          </a:prstGeom>
        </p:spPr>
        <p:txBody>
          <a:bodyPr lIns="0" tIns="0" rIns="0" bIns="0" rtlCol="0" anchor="t">
            <a:spAutoFit/>
          </a:bodyPr>
          <a:lstStyle/>
          <a:p>
            <a:pPr algn="l">
              <a:lnSpc>
                <a:spcPts val="2999"/>
              </a:lnSpc>
            </a:pPr>
            <a:r>
              <a:rPr lang="en-US" sz="2777">
                <a:solidFill>
                  <a:srgbClr val="FFFFFF"/>
                </a:solidFill>
                <a:latin typeface="Raleway"/>
                <a:ea typeface="Raleway"/>
                <a:cs typeface="Raleway"/>
                <a:sym typeface="Raleway"/>
              </a:rPr>
              <a:t>6 label: </a:t>
            </a:r>
          </a:p>
          <a:p>
            <a:pPr algn="l">
              <a:lnSpc>
                <a:spcPts val="2999"/>
              </a:lnSpc>
            </a:pPr>
            <a:endParaRPr lang="en-US" sz="2777">
              <a:solidFill>
                <a:srgbClr val="FFFFFF"/>
              </a:solidFill>
              <a:latin typeface="Raleway"/>
              <a:ea typeface="Raleway"/>
              <a:cs typeface="Raleway"/>
              <a:sym typeface="Raleway"/>
            </a:endParaRPr>
          </a:p>
          <a:p>
            <a:pPr algn="l">
              <a:lnSpc>
                <a:spcPts val="2999"/>
              </a:lnSpc>
            </a:pPr>
            <a:r>
              <a:rPr lang="en-US" sz="2777">
                <a:solidFill>
                  <a:srgbClr val="FFFFFF"/>
                </a:solidFill>
                <a:latin typeface="Raleway"/>
                <a:ea typeface="Raleway"/>
                <a:cs typeface="Raleway"/>
                <a:sym typeface="Raleway"/>
              </a:rPr>
              <a:t>cardboard = 403 gambar </a:t>
            </a:r>
          </a:p>
          <a:p>
            <a:pPr algn="l">
              <a:lnSpc>
                <a:spcPts val="2999"/>
              </a:lnSpc>
            </a:pPr>
            <a:r>
              <a:rPr lang="en-US" sz="2777">
                <a:solidFill>
                  <a:srgbClr val="FFFFFF"/>
                </a:solidFill>
                <a:latin typeface="Raleway"/>
                <a:ea typeface="Raleway"/>
                <a:cs typeface="Raleway"/>
                <a:sym typeface="Raleway"/>
              </a:rPr>
              <a:t>glass = 501 gambar</a:t>
            </a:r>
          </a:p>
          <a:p>
            <a:pPr algn="l">
              <a:lnSpc>
                <a:spcPts val="2999"/>
              </a:lnSpc>
            </a:pPr>
            <a:r>
              <a:rPr lang="en-US" sz="2777">
                <a:solidFill>
                  <a:srgbClr val="FFFFFF"/>
                </a:solidFill>
                <a:latin typeface="Raleway"/>
                <a:ea typeface="Raleway"/>
                <a:cs typeface="Raleway"/>
                <a:sym typeface="Raleway"/>
              </a:rPr>
              <a:t>metal = 410 gambar</a:t>
            </a:r>
          </a:p>
          <a:p>
            <a:pPr algn="l">
              <a:lnSpc>
                <a:spcPts val="2999"/>
              </a:lnSpc>
            </a:pPr>
            <a:r>
              <a:rPr lang="en-US" sz="2777">
                <a:solidFill>
                  <a:srgbClr val="FFFFFF"/>
                </a:solidFill>
                <a:latin typeface="Raleway"/>
                <a:ea typeface="Raleway"/>
                <a:cs typeface="Raleway"/>
                <a:sym typeface="Raleway"/>
              </a:rPr>
              <a:t>paper = 594 gambar</a:t>
            </a:r>
          </a:p>
          <a:p>
            <a:pPr algn="l">
              <a:lnSpc>
                <a:spcPts val="2999"/>
              </a:lnSpc>
            </a:pPr>
            <a:r>
              <a:rPr lang="en-US" sz="2777">
                <a:solidFill>
                  <a:srgbClr val="FFFFFF"/>
                </a:solidFill>
                <a:latin typeface="Raleway"/>
                <a:ea typeface="Raleway"/>
                <a:cs typeface="Raleway"/>
                <a:sym typeface="Raleway"/>
              </a:rPr>
              <a:t>plastic = 482 gambar</a:t>
            </a:r>
          </a:p>
          <a:p>
            <a:pPr algn="l">
              <a:lnSpc>
                <a:spcPts val="2999"/>
              </a:lnSpc>
              <a:spcBef>
                <a:spcPct val="0"/>
              </a:spcBef>
            </a:pPr>
            <a:r>
              <a:rPr lang="en-US" sz="2777">
                <a:solidFill>
                  <a:srgbClr val="FFFFFF"/>
                </a:solidFill>
                <a:latin typeface="Raleway"/>
                <a:ea typeface="Raleway"/>
                <a:cs typeface="Raleway"/>
                <a:sym typeface="Raleway"/>
              </a:rPr>
              <a:t>trash = 137 gambar</a:t>
            </a:r>
          </a:p>
        </p:txBody>
      </p:sp>
      <p:sp>
        <p:nvSpPr>
          <p:cNvPr id="16" name="Freeform 16"/>
          <p:cNvSpPr/>
          <p:nvPr/>
        </p:nvSpPr>
        <p:spPr>
          <a:xfrm>
            <a:off x="9144000" y="3479281"/>
            <a:ext cx="830645" cy="926800"/>
          </a:xfrm>
          <a:custGeom>
            <a:avLst/>
            <a:gdLst/>
            <a:ahLst/>
            <a:cxnLst/>
            <a:rect l="l" t="t" r="r" b="b"/>
            <a:pathLst>
              <a:path w="830645" h="926800">
                <a:moveTo>
                  <a:pt x="0" y="0"/>
                </a:moveTo>
                <a:lnTo>
                  <a:pt x="830645" y="0"/>
                </a:lnTo>
                <a:lnTo>
                  <a:pt x="830645" y="926800"/>
                </a:lnTo>
                <a:lnTo>
                  <a:pt x="0" y="926800"/>
                </a:lnTo>
                <a:lnTo>
                  <a:pt x="0" y="0"/>
                </a:lnTo>
                <a:close/>
              </a:path>
            </a:pathLst>
          </a:custGeom>
          <a:blipFill>
            <a:blip r:embed="rId10"/>
            <a:stretch>
              <a:fillRect/>
            </a:stretch>
          </a:blipFill>
        </p:spPr>
      </p:sp>
      <p:sp>
        <p:nvSpPr>
          <p:cNvPr id="17" name="TextBox 17"/>
          <p:cNvSpPr txBox="1"/>
          <p:nvPr/>
        </p:nvSpPr>
        <p:spPr>
          <a:xfrm>
            <a:off x="9371699" y="3698991"/>
            <a:ext cx="420330" cy="363011"/>
          </a:xfrm>
          <a:prstGeom prst="rect">
            <a:avLst/>
          </a:prstGeom>
        </p:spPr>
        <p:txBody>
          <a:bodyPr lIns="0" tIns="0" rIns="0" bIns="0" rtlCol="0" anchor="t">
            <a:spAutoFit/>
          </a:bodyPr>
          <a:lstStyle/>
          <a:p>
            <a:pPr algn="ctr">
              <a:lnSpc>
                <a:spcPts val="2781"/>
              </a:lnSpc>
              <a:spcBef>
                <a:spcPct val="0"/>
              </a:spcBef>
            </a:pPr>
            <a:r>
              <a:rPr lang="en-US" sz="2575" b="1">
                <a:solidFill>
                  <a:srgbClr val="FFFFFF"/>
                </a:solidFill>
                <a:latin typeface="Raleway Bold"/>
                <a:ea typeface="Raleway Bold"/>
                <a:cs typeface="Raleway Bold"/>
                <a:sym typeface="Raleway Bold"/>
              </a:rPr>
              <a:t>2.</a:t>
            </a:r>
          </a:p>
        </p:txBody>
      </p:sp>
      <p:sp>
        <p:nvSpPr>
          <p:cNvPr id="18" name="TextBox 18"/>
          <p:cNvSpPr txBox="1"/>
          <p:nvPr/>
        </p:nvSpPr>
        <p:spPr>
          <a:xfrm>
            <a:off x="2655994" y="1165379"/>
            <a:ext cx="2688697"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artificial Intellligence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7" name="Group 7"/>
          <p:cNvGrpSpPr>
            <a:grpSpLocks noChangeAspect="1"/>
          </p:cNvGrpSpPr>
          <p:nvPr/>
        </p:nvGrpSpPr>
        <p:grpSpPr>
          <a:xfrm>
            <a:off x="1877397" y="2102106"/>
            <a:ext cx="6205782" cy="6205782"/>
            <a:chOff x="0" y="0"/>
            <a:chExt cx="14840029" cy="14840029"/>
          </a:xfrm>
        </p:grpSpPr>
        <p:sp>
          <p:nvSpPr>
            <p:cNvPr id="8" name="Freeform 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id="9" name="Freeform 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0" name="Freeform 1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32961" r="-32961"/>
              </a:stretch>
            </a:blipFill>
          </p:spPr>
        </p:sp>
      </p:grpSp>
      <p:sp>
        <p:nvSpPr>
          <p:cNvPr id="11" name="TextBox 11"/>
          <p:cNvSpPr txBox="1"/>
          <p:nvPr/>
        </p:nvSpPr>
        <p:spPr>
          <a:xfrm>
            <a:off x="2655994" y="1165379"/>
            <a:ext cx="2954407"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artificial Intelligence</a:t>
            </a:r>
          </a:p>
        </p:txBody>
      </p:sp>
      <p:sp>
        <p:nvSpPr>
          <p:cNvPr id="12" name="TextBox 12"/>
          <p:cNvSpPr txBox="1"/>
          <p:nvPr/>
        </p:nvSpPr>
        <p:spPr>
          <a:xfrm>
            <a:off x="13458263" y="9073308"/>
            <a:ext cx="3147170" cy="298328"/>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Gruppo"/>
                <a:ea typeface="Gruppo"/>
                <a:cs typeface="Gruppo"/>
                <a:sym typeface="Gruppo"/>
              </a:rPr>
              <a:t>www.reallygreatsite.com</a:t>
            </a:r>
          </a:p>
        </p:txBody>
      </p:sp>
      <p:sp>
        <p:nvSpPr>
          <p:cNvPr id="13" name="TextBox 13"/>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07</a:t>
            </a:r>
          </a:p>
        </p:txBody>
      </p:sp>
      <p:sp>
        <p:nvSpPr>
          <p:cNvPr id="14" name="TextBox 14"/>
          <p:cNvSpPr txBox="1"/>
          <p:nvPr/>
        </p:nvSpPr>
        <p:spPr>
          <a:xfrm>
            <a:off x="8573343" y="2389307"/>
            <a:ext cx="8685957" cy="1677844"/>
          </a:xfrm>
          <a:prstGeom prst="rect">
            <a:avLst/>
          </a:prstGeom>
        </p:spPr>
        <p:txBody>
          <a:bodyPr lIns="0" tIns="0" rIns="0" bIns="0" rtlCol="0" anchor="t">
            <a:spAutoFit/>
          </a:bodyPr>
          <a:lstStyle/>
          <a:p>
            <a:pPr algn="l">
              <a:lnSpc>
                <a:spcPts val="4486"/>
              </a:lnSpc>
            </a:pPr>
            <a:r>
              <a:rPr lang="en-US" sz="3560">
                <a:solidFill>
                  <a:srgbClr val="FFFFFF"/>
                </a:solidFill>
                <a:latin typeface="HK Modular"/>
                <a:ea typeface="HK Modular"/>
                <a:cs typeface="HK Modular"/>
                <a:sym typeface="HK Modular"/>
              </a:rPr>
              <a:t>JENIS JARINGAN SARAF TIRUAN YANG DIGUNAKAN</a:t>
            </a:r>
          </a:p>
          <a:p>
            <a:pPr algn="l">
              <a:lnSpc>
                <a:spcPts val="4486"/>
              </a:lnSpc>
            </a:pPr>
            <a:endParaRPr lang="en-US" sz="3560">
              <a:solidFill>
                <a:srgbClr val="FFFFFF"/>
              </a:solidFill>
              <a:latin typeface="HK Modular"/>
              <a:ea typeface="HK Modular"/>
              <a:cs typeface="HK Modular"/>
              <a:sym typeface="HK Modular"/>
            </a:endParaRPr>
          </a:p>
        </p:txBody>
      </p:sp>
      <p:sp>
        <p:nvSpPr>
          <p:cNvPr id="15" name="TextBox 15"/>
          <p:cNvSpPr txBox="1"/>
          <p:nvPr/>
        </p:nvSpPr>
        <p:spPr>
          <a:xfrm>
            <a:off x="8612763" y="3909149"/>
            <a:ext cx="8383266" cy="3077766"/>
          </a:xfrm>
          <a:prstGeom prst="rect">
            <a:avLst/>
          </a:prstGeom>
        </p:spPr>
        <p:txBody>
          <a:bodyPr lIns="0" tIns="0" rIns="0" bIns="0" rtlCol="0" anchor="t">
            <a:spAutoFit/>
          </a:bodyPr>
          <a:lstStyle/>
          <a:p>
            <a:pPr algn="just">
              <a:lnSpc>
                <a:spcPts val="2999"/>
              </a:lnSpc>
            </a:pPr>
            <a:r>
              <a:rPr lang="en-US" sz="2777" dirty="0">
                <a:solidFill>
                  <a:srgbClr val="FFFFFF"/>
                </a:solidFill>
                <a:latin typeface="PT Sans" panose="020B0503020203020204" pitchFamily="34" charset="0"/>
                <a:ea typeface="Raleway Light"/>
                <a:cs typeface="Raleway Light"/>
                <a:sym typeface="Raleway Light"/>
              </a:rPr>
              <a:t>Convolutional Neural Network (CNN)</a:t>
            </a:r>
          </a:p>
          <a:p>
            <a:pPr algn="just">
              <a:lnSpc>
                <a:spcPts val="2999"/>
              </a:lnSpc>
            </a:pPr>
            <a:endParaRPr lang="en-US" sz="2777" dirty="0">
              <a:solidFill>
                <a:srgbClr val="FFFFFF"/>
              </a:solidFill>
              <a:latin typeface="PT Sans" panose="020B0503020203020204" pitchFamily="34" charset="0"/>
              <a:ea typeface="Raleway Light"/>
              <a:cs typeface="Raleway Light"/>
              <a:sym typeface="Raleway Light"/>
            </a:endParaRPr>
          </a:p>
          <a:p>
            <a:pPr algn="just">
              <a:lnSpc>
                <a:spcPts val="2999"/>
              </a:lnSpc>
              <a:spcBef>
                <a:spcPct val="0"/>
              </a:spcBef>
            </a:pPr>
            <a:r>
              <a:rPr lang="en-US" sz="2777" dirty="0">
                <a:solidFill>
                  <a:srgbClr val="FFFFFF"/>
                </a:solidFill>
                <a:latin typeface="PT Sans" panose="020B0503020203020204" pitchFamily="34" charset="0"/>
                <a:ea typeface="Raleway Light"/>
                <a:cs typeface="Raleway Light"/>
                <a:sym typeface="Raleway Light"/>
              </a:rPr>
              <a:t>Convolutional Neural Network (CNN) </a:t>
            </a:r>
            <a:r>
              <a:rPr lang="en-US" sz="2777" dirty="0" err="1">
                <a:solidFill>
                  <a:srgbClr val="FFFFFF"/>
                </a:solidFill>
                <a:latin typeface="PT Sans" panose="020B0503020203020204" pitchFamily="34" charset="0"/>
                <a:ea typeface="Raleway Light"/>
                <a:cs typeface="Raleway Light"/>
                <a:sym typeface="Raleway Light"/>
              </a:rPr>
              <a:t>adalah</a:t>
            </a:r>
            <a:r>
              <a:rPr lang="en-US" sz="2777" dirty="0">
                <a:solidFill>
                  <a:srgbClr val="FFFFFF"/>
                </a:solidFill>
                <a:latin typeface="PT Sans" panose="020B0503020203020204" pitchFamily="34" charset="0"/>
                <a:ea typeface="Raleway Light"/>
                <a:cs typeface="Raleway Light"/>
                <a:sym typeface="Raleway Light"/>
              </a:rPr>
              <a:t> </a:t>
            </a:r>
            <a:r>
              <a:rPr lang="en-US" sz="2777" dirty="0" err="1">
                <a:solidFill>
                  <a:srgbClr val="FFFFFF"/>
                </a:solidFill>
                <a:latin typeface="PT Sans" panose="020B0503020203020204" pitchFamily="34" charset="0"/>
                <a:ea typeface="Raleway Light"/>
                <a:cs typeface="Raleway Light"/>
                <a:sym typeface="Raleway Light"/>
              </a:rPr>
              <a:t>algoritma</a:t>
            </a:r>
            <a:r>
              <a:rPr lang="en-US" sz="2777" dirty="0">
                <a:solidFill>
                  <a:srgbClr val="FFFFFF"/>
                </a:solidFill>
                <a:latin typeface="PT Sans" panose="020B0503020203020204" pitchFamily="34" charset="0"/>
                <a:ea typeface="Raleway Light"/>
                <a:cs typeface="Raleway Light"/>
                <a:sym typeface="Raleway Light"/>
              </a:rPr>
              <a:t> deep learning yang </a:t>
            </a:r>
            <a:r>
              <a:rPr lang="en-US" sz="2777" dirty="0" err="1">
                <a:solidFill>
                  <a:srgbClr val="FFFFFF"/>
                </a:solidFill>
                <a:latin typeface="PT Sans" panose="020B0503020203020204" pitchFamily="34" charset="0"/>
                <a:ea typeface="Raleway Light"/>
                <a:cs typeface="Raleway Light"/>
                <a:sym typeface="Raleway Light"/>
              </a:rPr>
              <a:t>dirancang</a:t>
            </a:r>
            <a:r>
              <a:rPr lang="en-US" sz="2777" dirty="0">
                <a:solidFill>
                  <a:srgbClr val="FFFFFF"/>
                </a:solidFill>
                <a:latin typeface="PT Sans" panose="020B0503020203020204" pitchFamily="34" charset="0"/>
                <a:ea typeface="Raleway Light"/>
                <a:cs typeface="Raleway Light"/>
                <a:sym typeface="Raleway Light"/>
              </a:rPr>
              <a:t> </a:t>
            </a:r>
            <a:r>
              <a:rPr lang="en-US" sz="2777" dirty="0" err="1">
                <a:solidFill>
                  <a:srgbClr val="FFFFFF"/>
                </a:solidFill>
                <a:latin typeface="PT Sans" panose="020B0503020203020204" pitchFamily="34" charset="0"/>
                <a:ea typeface="Raleway Light"/>
                <a:cs typeface="Raleway Light"/>
                <a:sym typeface="Raleway Light"/>
              </a:rPr>
              <a:t>untuk</a:t>
            </a:r>
            <a:r>
              <a:rPr lang="en-US" sz="2777" dirty="0">
                <a:solidFill>
                  <a:srgbClr val="FFFFFF"/>
                </a:solidFill>
                <a:latin typeface="PT Sans" panose="020B0503020203020204" pitchFamily="34" charset="0"/>
                <a:ea typeface="Raleway Light"/>
                <a:cs typeface="Raleway Light"/>
                <a:sym typeface="Raleway Light"/>
              </a:rPr>
              <a:t> </a:t>
            </a:r>
            <a:r>
              <a:rPr lang="en-US" sz="2777" dirty="0" err="1">
                <a:solidFill>
                  <a:srgbClr val="FFFFFF"/>
                </a:solidFill>
                <a:latin typeface="PT Sans" panose="020B0503020203020204" pitchFamily="34" charset="0"/>
                <a:ea typeface="Raleway Light"/>
                <a:cs typeface="Raleway Light"/>
                <a:sym typeface="Raleway Light"/>
              </a:rPr>
              <a:t>memproses</a:t>
            </a:r>
            <a:r>
              <a:rPr lang="en-US" sz="2777" dirty="0">
                <a:solidFill>
                  <a:srgbClr val="FFFFFF"/>
                </a:solidFill>
                <a:latin typeface="PT Sans" panose="020B0503020203020204" pitchFamily="34" charset="0"/>
                <a:ea typeface="Raleway Light"/>
                <a:cs typeface="Raleway Light"/>
                <a:sym typeface="Raleway Light"/>
              </a:rPr>
              <a:t> data </a:t>
            </a:r>
            <a:r>
              <a:rPr lang="en-US" sz="2777" dirty="0" err="1">
                <a:solidFill>
                  <a:srgbClr val="FFFFFF"/>
                </a:solidFill>
                <a:latin typeface="PT Sans" panose="020B0503020203020204" pitchFamily="34" charset="0"/>
                <a:ea typeface="Raleway Light"/>
                <a:cs typeface="Raleway Light"/>
                <a:sym typeface="Raleway Light"/>
              </a:rPr>
              <a:t>berbentuk</a:t>
            </a:r>
            <a:r>
              <a:rPr lang="en-US" sz="2777" dirty="0">
                <a:solidFill>
                  <a:srgbClr val="FFFFFF"/>
                </a:solidFill>
                <a:latin typeface="PT Sans" panose="020B0503020203020204" pitchFamily="34" charset="0"/>
                <a:ea typeface="Raleway Light"/>
                <a:cs typeface="Raleway Light"/>
                <a:sym typeface="Raleway Light"/>
              </a:rPr>
              <a:t> grid, </a:t>
            </a:r>
            <a:r>
              <a:rPr lang="en-US" sz="2777" dirty="0" err="1">
                <a:solidFill>
                  <a:srgbClr val="FFFFFF"/>
                </a:solidFill>
                <a:latin typeface="PT Sans" panose="020B0503020203020204" pitchFamily="34" charset="0"/>
                <a:ea typeface="Raleway Light"/>
                <a:cs typeface="Raleway Light"/>
                <a:sym typeface="Raleway Light"/>
              </a:rPr>
              <a:t>seperti</a:t>
            </a:r>
            <a:r>
              <a:rPr lang="en-US" sz="2777" dirty="0">
                <a:solidFill>
                  <a:srgbClr val="FFFFFF"/>
                </a:solidFill>
                <a:latin typeface="PT Sans" panose="020B0503020203020204" pitchFamily="34" charset="0"/>
                <a:ea typeface="Raleway Light"/>
                <a:cs typeface="Raleway Light"/>
                <a:sym typeface="Raleway Light"/>
              </a:rPr>
              <a:t> </a:t>
            </a:r>
            <a:r>
              <a:rPr lang="en-US" sz="2777" dirty="0" err="1">
                <a:solidFill>
                  <a:srgbClr val="FFFFFF"/>
                </a:solidFill>
                <a:latin typeface="PT Sans" panose="020B0503020203020204" pitchFamily="34" charset="0"/>
                <a:ea typeface="Raleway Light"/>
                <a:cs typeface="Raleway Light"/>
                <a:sym typeface="Raleway Light"/>
              </a:rPr>
              <a:t>gambar</a:t>
            </a:r>
            <a:r>
              <a:rPr lang="en-US" sz="2777" dirty="0">
                <a:solidFill>
                  <a:srgbClr val="FFFFFF"/>
                </a:solidFill>
                <a:latin typeface="PT Sans" panose="020B0503020203020204" pitchFamily="34" charset="0"/>
                <a:ea typeface="Raleway Light"/>
                <a:cs typeface="Raleway Light"/>
                <a:sym typeface="Raleway Light"/>
              </a:rPr>
              <a:t> </a:t>
            </a:r>
            <a:r>
              <a:rPr lang="en-US" sz="2777" dirty="0" err="1">
                <a:solidFill>
                  <a:srgbClr val="FFFFFF"/>
                </a:solidFill>
                <a:latin typeface="PT Sans" panose="020B0503020203020204" pitchFamily="34" charset="0"/>
                <a:ea typeface="Raleway Light"/>
                <a:cs typeface="Raleway Light"/>
                <a:sym typeface="Raleway Light"/>
              </a:rPr>
              <a:t>atau</a:t>
            </a:r>
            <a:r>
              <a:rPr lang="en-US" sz="2777" dirty="0">
                <a:solidFill>
                  <a:srgbClr val="FFFFFF"/>
                </a:solidFill>
                <a:latin typeface="PT Sans" panose="020B0503020203020204" pitchFamily="34" charset="0"/>
                <a:ea typeface="Raleway Light"/>
                <a:cs typeface="Raleway Light"/>
                <a:sym typeface="Raleway Light"/>
              </a:rPr>
              <a:t> video, </a:t>
            </a:r>
            <a:r>
              <a:rPr lang="en-US" sz="2777" dirty="0" err="1">
                <a:solidFill>
                  <a:srgbClr val="FFFFFF"/>
                </a:solidFill>
                <a:latin typeface="PT Sans" panose="020B0503020203020204" pitchFamily="34" charset="0"/>
                <a:ea typeface="Raleway Light"/>
                <a:cs typeface="Raleway Light"/>
                <a:sym typeface="Raleway Light"/>
              </a:rPr>
              <a:t>dengan</a:t>
            </a:r>
            <a:r>
              <a:rPr lang="en-US" sz="2777" dirty="0">
                <a:solidFill>
                  <a:srgbClr val="FFFFFF"/>
                </a:solidFill>
                <a:latin typeface="PT Sans" panose="020B0503020203020204" pitchFamily="34" charset="0"/>
                <a:ea typeface="Raleway Light"/>
                <a:cs typeface="Raleway Light"/>
                <a:sym typeface="Raleway Light"/>
              </a:rPr>
              <a:t> </a:t>
            </a:r>
            <a:r>
              <a:rPr lang="en-US" sz="2777" dirty="0" err="1">
                <a:solidFill>
                  <a:srgbClr val="FFFFFF"/>
                </a:solidFill>
                <a:latin typeface="PT Sans" panose="020B0503020203020204" pitchFamily="34" charset="0"/>
                <a:ea typeface="Raleway Light"/>
                <a:cs typeface="Raleway Light"/>
                <a:sym typeface="Raleway Light"/>
              </a:rPr>
              <a:t>fokus</a:t>
            </a:r>
            <a:r>
              <a:rPr lang="en-US" sz="2777" dirty="0">
                <a:solidFill>
                  <a:srgbClr val="FFFFFF"/>
                </a:solidFill>
                <a:latin typeface="PT Sans" panose="020B0503020203020204" pitchFamily="34" charset="0"/>
                <a:ea typeface="Raleway Light"/>
                <a:cs typeface="Raleway Light"/>
                <a:sym typeface="Raleway Light"/>
              </a:rPr>
              <a:t> </a:t>
            </a:r>
            <a:r>
              <a:rPr lang="en-US" sz="2777" dirty="0" err="1">
                <a:solidFill>
                  <a:srgbClr val="FFFFFF"/>
                </a:solidFill>
                <a:latin typeface="PT Sans" panose="020B0503020203020204" pitchFamily="34" charset="0"/>
                <a:ea typeface="Raleway Light"/>
                <a:cs typeface="Raleway Light"/>
                <a:sym typeface="Raleway Light"/>
              </a:rPr>
              <a:t>utama</a:t>
            </a:r>
            <a:r>
              <a:rPr lang="en-US" sz="2777" dirty="0">
                <a:solidFill>
                  <a:srgbClr val="FFFFFF"/>
                </a:solidFill>
                <a:latin typeface="PT Sans" panose="020B0503020203020204" pitchFamily="34" charset="0"/>
                <a:ea typeface="Raleway Light"/>
                <a:cs typeface="Raleway Light"/>
                <a:sym typeface="Raleway Light"/>
              </a:rPr>
              <a:t> pada </a:t>
            </a:r>
            <a:r>
              <a:rPr lang="en-US" sz="2777" dirty="0" err="1">
                <a:solidFill>
                  <a:srgbClr val="FFFFFF"/>
                </a:solidFill>
                <a:latin typeface="PT Sans" panose="020B0503020203020204" pitchFamily="34" charset="0"/>
                <a:ea typeface="Raleway Light"/>
                <a:cs typeface="Raleway Light"/>
                <a:sym typeface="Raleway Light"/>
              </a:rPr>
              <a:t>pengenalan</a:t>
            </a:r>
            <a:r>
              <a:rPr lang="en-US" sz="2777" dirty="0">
                <a:solidFill>
                  <a:srgbClr val="FFFFFF"/>
                </a:solidFill>
                <a:latin typeface="PT Sans" panose="020B0503020203020204" pitchFamily="34" charset="0"/>
                <a:ea typeface="Raleway Light"/>
                <a:cs typeface="Raleway Light"/>
                <a:sym typeface="Raleway Light"/>
              </a:rPr>
              <a:t> </a:t>
            </a:r>
            <a:r>
              <a:rPr lang="en-US" sz="2777" dirty="0" err="1">
                <a:solidFill>
                  <a:srgbClr val="FFFFFF"/>
                </a:solidFill>
                <a:latin typeface="PT Sans" panose="020B0503020203020204" pitchFamily="34" charset="0"/>
                <a:ea typeface="Raleway Light"/>
                <a:cs typeface="Raleway Light"/>
                <a:sym typeface="Raleway Light"/>
              </a:rPr>
              <a:t>pola</a:t>
            </a:r>
            <a:r>
              <a:rPr lang="en-US" sz="2777" dirty="0">
                <a:solidFill>
                  <a:srgbClr val="FFFFFF"/>
                </a:solidFill>
                <a:latin typeface="PT Sans" panose="020B0503020203020204" pitchFamily="34" charset="0"/>
                <a:ea typeface="Raleway Light"/>
                <a:cs typeface="Raleway Light"/>
                <a:sym typeface="Raleway Light"/>
              </a:rPr>
              <a:t> visual. CNN </a:t>
            </a:r>
            <a:r>
              <a:rPr lang="en-US" sz="2777" dirty="0" err="1">
                <a:solidFill>
                  <a:srgbClr val="FFFFFF"/>
                </a:solidFill>
                <a:latin typeface="PT Sans" panose="020B0503020203020204" pitchFamily="34" charset="0"/>
                <a:ea typeface="Raleway Light"/>
                <a:cs typeface="Raleway Light"/>
                <a:sym typeface="Raleway Light"/>
              </a:rPr>
              <a:t>bekerja</a:t>
            </a:r>
            <a:r>
              <a:rPr lang="en-US" sz="2777" dirty="0">
                <a:solidFill>
                  <a:srgbClr val="FFFFFF"/>
                </a:solidFill>
                <a:latin typeface="PT Sans" panose="020B0503020203020204" pitchFamily="34" charset="0"/>
                <a:ea typeface="Raleway Light"/>
                <a:cs typeface="Raleway Light"/>
                <a:sym typeface="Raleway Light"/>
              </a:rPr>
              <a:t> </a:t>
            </a:r>
            <a:r>
              <a:rPr lang="en-US" sz="2777" dirty="0" err="1">
                <a:solidFill>
                  <a:srgbClr val="FFFFFF"/>
                </a:solidFill>
                <a:latin typeface="PT Sans" panose="020B0503020203020204" pitchFamily="34" charset="0"/>
                <a:ea typeface="Raleway Light"/>
                <a:cs typeface="Raleway Light"/>
                <a:sym typeface="Raleway Light"/>
              </a:rPr>
              <a:t>dengan</a:t>
            </a:r>
            <a:r>
              <a:rPr lang="en-US" sz="2777" dirty="0">
                <a:solidFill>
                  <a:srgbClr val="FFFFFF"/>
                </a:solidFill>
                <a:latin typeface="PT Sans" panose="020B0503020203020204" pitchFamily="34" charset="0"/>
                <a:ea typeface="Raleway Light"/>
                <a:cs typeface="Raleway Light"/>
                <a:sym typeface="Raleway Light"/>
              </a:rPr>
              <a:t> </a:t>
            </a:r>
            <a:r>
              <a:rPr lang="en-US" sz="2777" dirty="0" err="1">
                <a:solidFill>
                  <a:srgbClr val="FFFFFF"/>
                </a:solidFill>
                <a:latin typeface="PT Sans" panose="020B0503020203020204" pitchFamily="34" charset="0"/>
                <a:ea typeface="Raleway Light"/>
                <a:cs typeface="Raleway Light"/>
                <a:sym typeface="Raleway Light"/>
              </a:rPr>
              <a:t>mengekstraksi</a:t>
            </a:r>
            <a:r>
              <a:rPr lang="en-US" sz="2777" dirty="0">
                <a:solidFill>
                  <a:srgbClr val="FFFFFF"/>
                </a:solidFill>
                <a:latin typeface="PT Sans" panose="020B0503020203020204" pitchFamily="34" charset="0"/>
                <a:ea typeface="Raleway Light"/>
                <a:cs typeface="Raleway Light"/>
                <a:sym typeface="Raleway Light"/>
              </a:rPr>
              <a:t> </a:t>
            </a:r>
            <a:r>
              <a:rPr lang="en-US" sz="2777" dirty="0" err="1">
                <a:solidFill>
                  <a:srgbClr val="FFFFFF"/>
                </a:solidFill>
                <a:latin typeface="PT Sans" panose="020B0503020203020204" pitchFamily="34" charset="0"/>
                <a:ea typeface="Raleway Light"/>
                <a:cs typeface="Raleway Light"/>
                <a:sym typeface="Raleway Light"/>
              </a:rPr>
              <a:t>fitur</a:t>
            </a:r>
            <a:r>
              <a:rPr lang="en-US" sz="2777" dirty="0">
                <a:solidFill>
                  <a:srgbClr val="FFFFFF"/>
                </a:solidFill>
                <a:latin typeface="PT Sans" panose="020B0503020203020204" pitchFamily="34" charset="0"/>
                <a:ea typeface="Raleway Light"/>
                <a:cs typeface="Raleway Light"/>
                <a:sym typeface="Raleway Light"/>
              </a:rPr>
              <a:t> </a:t>
            </a:r>
            <a:r>
              <a:rPr lang="en-US" sz="2777" dirty="0" err="1">
                <a:solidFill>
                  <a:srgbClr val="FFFFFF"/>
                </a:solidFill>
                <a:latin typeface="PT Sans" panose="020B0503020203020204" pitchFamily="34" charset="0"/>
                <a:ea typeface="Raleway Light"/>
                <a:cs typeface="Raleway Light"/>
                <a:sym typeface="Raleway Light"/>
              </a:rPr>
              <a:t>penting</a:t>
            </a:r>
            <a:r>
              <a:rPr lang="en-US" sz="2777" dirty="0">
                <a:solidFill>
                  <a:srgbClr val="FFFFFF"/>
                </a:solidFill>
                <a:latin typeface="PT Sans" panose="020B0503020203020204" pitchFamily="34" charset="0"/>
                <a:ea typeface="Raleway Light"/>
                <a:cs typeface="Raleway Light"/>
                <a:sym typeface="Raleway Light"/>
              </a:rPr>
              <a:t> </a:t>
            </a:r>
            <a:r>
              <a:rPr lang="en-US" sz="2777" dirty="0" err="1">
                <a:solidFill>
                  <a:srgbClr val="FFFFFF"/>
                </a:solidFill>
                <a:latin typeface="PT Sans" panose="020B0503020203020204" pitchFamily="34" charset="0"/>
                <a:ea typeface="Raleway Light"/>
                <a:cs typeface="Raleway Light"/>
                <a:sym typeface="Raleway Light"/>
              </a:rPr>
              <a:t>dari</a:t>
            </a:r>
            <a:r>
              <a:rPr lang="en-US" sz="2777" dirty="0">
                <a:solidFill>
                  <a:srgbClr val="FFFFFF"/>
                </a:solidFill>
                <a:latin typeface="PT Sans" panose="020B0503020203020204" pitchFamily="34" charset="0"/>
                <a:ea typeface="Raleway Light"/>
                <a:cs typeface="Raleway Light"/>
                <a:sym typeface="Raleway Light"/>
              </a:rPr>
              <a:t> data input </a:t>
            </a:r>
            <a:r>
              <a:rPr lang="en-US" sz="2777" dirty="0" err="1">
                <a:solidFill>
                  <a:srgbClr val="FFFFFF"/>
                </a:solidFill>
                <a:latin typeface="PT Sans" panose="020B0503020203020204" pitchFamily="34" charset="0"/>
                <a:ea typeface="Raleway Light"/>
                <a:cs typeface="Raleway Light"/>
                <a:sym typeface="Raleway Light"/>
              </a:rPr>
              <a:t>secara</a:t>
            </a:r>
            <a:r>
              <a:rPr lang="en-US" sz="2777" dirty="0">
                <a:solidFill>
                  <a:srgbClr val="FFFFFF"/>
                </a:solidFill>
                <a:latin typeface="PT Sans" panose="020B0503020203020204" pitchFamily="34" charset="0"/>
                <a:ea typeface="Raleway Light"/>
                <a:cs typeface="Raleway Light"/>
                <a:sym typeface="Raleway Light"/>
              </a:rPr>
              <a:t> </a:t>
            </a:r>
            <a:r>
              <a:rPr lang="en-US" sz="2777" dirty="0" err="1">
                <a:solidFill>
                  <a:srgbClr val="FFFFFF"/>
                </a:solidFill>
                <a:latin typeface="PT Sans" panose="020B0503020203020204" pitchFamily="34" charset="0"/>
                <a:ea typeface="Raleway Light"/>
                <a:cs typeface="Raleway Light"/>
                <a:sym typeface="Raleway Light"/>
              </a:rPr>
              <a:t>hierarkis</a:t>
            </a:r>
            <a:r>
              <a:rPr lang="en-US" sz="2777" dirty="0">
                <a:solidFill>
                  <a:srgbClr val="FFFFFF"/>
                </a:solidFill>
                <a:latin typeface="PT Sans" panose="020B0503020203020204" pitchFamily="34" charset="0"/>
                <a:ea typeface="Raleway Light"/>
                <a:cs typeface="Raleway Light"/>
                <a:sym typeface="Raleway Light"/>
              </a:rPr>
              <a:t> </a:t>
            </a:r>
            <a:r>
              <a:rPr lang="en-US" sz="2777" dirty="0" err="1">
                <a:solidFill>
                  <a:srgbClr val="FFFFFF"/>
                </a:solidFill>
                <a:latin typeface="PT Sans" panose="020B0503020203020204" pitchFamily="34" charset="0"/>
                <a:ea typeface="Raleway Light"/>
                <a:cs typeface="Raleway Light"/>
                <a:sym typeface="Raleway Light"/>
              </a:rPr>
              <a:t>melalui</a:t>
            </a:r>
            <a:r>
              <a:rPr lang="en-US" sz="2777" dirty="0">
                <a:solidFill>
                  <a:srgbClr val="FFFFFF"/>
                </a:solidFill>
                <a:latin typeface="PT Sans" panose="020B0503020203020204" pitchFamily="34" charset="0"/>
                <a:ea typeface="Raleway Light"/>
                <a:cs typeface="Raleway Light"/>
                <a:sym typeface="Raleway Light"/>
              </a:rPr>
              <a:t> </a:t>
            </a:r>
            <a:r>
              <a:rPr lang="en-US" sz="2777" dirty="0" err="1">
                <a:solidFill>
                  <a:srgbClr val="FFFFFF"/>
                </a:solidFill>
                <a:latin typeface="PT Sans" panose="020B0503020203020204" pitchFamily="34" charset="0"/>
                <a:ea typeface="Raleway Light"/>
                <a:cs typeface="Raleway Light"/>
                <a:sym typeface="Raleway Light"/>
              </a:rPr>
              <a:t>beberapa</a:t>
            </a:r>
            <a:r>
              <a:rPr lang="en-US" sz="2777" dirty="0">
                <a:solidFill>
                  <a:srgbClr val="FFFFFF"/>
                </a:solidFill>
                <a:latin typeface="PT Sans" panose="020B0503020203020204" pitchFamily="34" charset="0"/>
                <a:ea typeface="Raleway Light"/>
                <a:cs typeface="Raleway Light"/>
                <a:sym typeface="Raleway Light"/>
              </a:rPr>
              <a:t> </a:t>
            </a:r>
            <a:r>
              <a:rPr lang="en-US" sz="2777" dirty="0" err="1">
                <a:solidFill>
                  <a:srgbClr val="FFFFFF"/>
                </a:solidFill>
                <a:latin typeface="PT Sans" panose="020B0503020203020204" pitchFamily="34" charset="0"/>
                <a:ea typeface="Raleway Light"/>
                <a:cs typeface="Raleway Light"/>
                <a:sym typeface="Raleway Light"/>
              </a:rPr>
              <a:t>tahapan</a:t>
            </a:r>
            <a:r>
              <a:rPr lang="en-US" sz="2777" dirty="0">
                <a:solidFill>
                  <a:srgbClr val="FFFFFF"/>
                </a:solidFill>
                <a:latin typeface="PT Sans" panose="020B0503020203020204" pitchFamily="34" charset="0"/>
                <a:ea typeface="Raleway Light"/>
                <a:cs typeface="Raleway Light"/>
                <a:sym typeface="Raleway Light"/>
              </a:rPr>
              <a:t> </a:t>
            </a:r>
            <a:r>
              <a:rPr lang="en-US" sz="2777" dirty="0" err="1">
                <a:solidFill>
                  <a:srgbClr val="FFFFFF"/>
                </a:solidFill>
                <a:latin typeface="PT Sans" panose="020B0503020203020204" pitchFamily="34" charset="0"/>
                <a:ea typeface="Raleway Light"/>
                <a:cs typeface="Raleway Light"/>
                <a:sym typeface="Raleway Light"/>
              </a:rPr>
              <a:t>utama</a:t>
            </a:r>
            <a:r>
              <a:rPr lang="en-US" sz="2777" dirty="0">
                <a:solidFill>
                  <a:srgbClr val="FFFFFF"/>
                </a:solidFill>
                <a:latin typeface="PT Sans" panose="020B0503020203020204" pitchFamily="34" charset="0"/>
                <a:ea typeface="Raleway Light"/>
                <a:cs typeface="Raleway Light"/>
                <a:sym typeface="Raleway Light"/>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7" name="Group 7"/>
          <p:cNvGrpSpPr>
            <a:grpSpLocks noChangeAspect="1"/>
          </p:cNvGrpSpPr>
          <p:nvPr/>
        </p:nvGrpSpPr>
        <p:grpSpPr>
          <a:xfrm>
            <a:off x="1877397" y="2102106"/>
            <a:ext cx="6205782" cy="6205782"/>
            <a:chOff x="0" y="0"/>
            <a:chExt cx="14840029" cy="14840029"/>
          </a:xfrm>
        </p:grpSpPr>
        <p:sp>
          <p:nvSpPr>
            <p:cNvPr id="8" name="Freeform 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id="9" name="Freeform 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0" name="Freeform 10"/>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32961" r="-32961"/>
              </a:stretch>
            </a:blipFill>
          </p:spPr>
        </p:sp>
      </p:grpSp>
      <p:sp>
        <p:nvSpPr>
          <p:cNvPr id="11" name="TextBox 11"/>
          <p:cNvSpPr txBox="1"/>
          <p:nvPr/>
        </p:nvSpPr>
        <p:spPr>
          <a:xfrm>
            <a:off x="2655994" y="1165379"/>
            <a:ext cx="2954407"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artificial Intelligence</a:t>
            </a:r>
          </a:p>
        </p:txBody>
      </p:sp>
      <p:sp>
        <p:nvSpPr>
          <p:cNvPr id="12" name="TextBox 12"/>
          <p:cNvSpPr txBox="1"/>
          <p:nvPr/>
        </p:nvSpPr>
        <p:spPr>
          <a:xfrm>
            <a:off x="13458263" y="9073308"/>
            <a:ext cx="3147170" cy="298328"/>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Gruppo"/>
                <a:ea typeface="Gruppo"/>
                <a:cs typeface="Gruppo"/>
                <a:sym typeface="Gruppo"/>
              </a:rPr>
              <a:t>www.reallygreatsite.com</a:t>
            </a:r>
          </a:p>
        </p:txBody>
      </p:sp>
      <p:sp>
        <p:nvSpPr>
          <p:cNvPr id="13" name="TextBox 13"/>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08</a:t>
            </a:r>
          </a:p>
        </p:txBody>
      </p:sp>
      <p:sp>
        <p:nvSpPr>
          <p:cNvPr id="14" name="TextBox 14"/>
          <p:cNvSpPr txBox="1"/>
          <p:nvPr/>
        </p:nvSpPr>
        <p:spPr>
          <a:xfrm>
            <a:off x="8270653" y="2289169"/>
            <a:ext cx="8685957" cy="553894"/>
          </a:xfrm>
          <a:prstGeom prst="rect">
            <a:avLst/>
          </a:prstGeom>
        </p:spPr>
        <p:txBody>
          <a:bodyPr lIns="0" tIns="0" rIns="0" bIns="0" rtlCol="0" anchor="t">
            <a:spAutoFit/>
          </a:bodyPr>
          <a:lstStyle/>
          <a:p>
            <a:pPr algn="l">
              <a:lnSpc>
                <a:spcPts val="4486"/>
              </a:lnSpc>
            </a:pPr>
            <a:r>
              <a:rPr lang="en-US" sz="3560">
                <a:solidFill>
                  <a:srgbClr val="FFFFFF"/>
                </a:solidFill>
                <a:latin typeface="HK Modular"/>
                <a:ea typeface="HK Modular"/>
                <a:cs typeface="HK Modular"/>
                <a:sym typeface="HK Modular"/>
              </a:rPr>
              <a:t>JENIS OPTIMISASI</a:t>
            </a:r>
          </a:p>
        </p:txBody>
      </p:sp>
      <p:sp>
        <p:nvSpPr>
          <p:cNvPr id="15" name="TextBox 15"/>
          <p:cNvSpPr txBox="1"/>
          <p:nvPr/>
        </p:nvSpPr>
        <p:spPr>
          <a:xfrm>
            <a:off x="8573343" y="3644908"/>
            <a:ext cx="8383266" cy="1538883"/>
          </a:xfrm>
          <a:prstGeom prst="rect">
            <a:avLst/>
          </a:prstGeom>
        </p:spPr>
        <p:txBody>
          <a:bodyPr lIns="0" tIns="0" rIns="0" bIns="0" rtlCol="0" anchor="t">
            <a:spAutoFit/>
          </a:bodyPr>
          <a:lstStyle/>
          <a:p>
            <a:pPr algn="just">
              <a:lnSpc>
                <a:spcPts val="2999"/>
              </a:lnSpc>
            </a:pPr>
            <a:r>
              <a:rPr lang="en-US" sz="2777" dirty="0">
                <a:solidFill>
                  <a:srgbClr val="FFFFFF"/>
                </a:solidFill>
                <a:latin typeface="PT Sans" panose="020B0503020203020204" pitchFamily="34" charset="0"/>
                <a:ea typeface="Raleway Light"/>
                <a:cs typeface="Raleway Light"/>
                <a:sym typeface="Raleway Light"/>
              </a:rPr>
              <a:t>Adam Optimizer</a:t>
            </a:r>
          </a:p>
          <a:p>
            <a:pPr algn="just">
              <a:lnSpc>
                <a:spcPts val="2999"/>
              </a:lnSpc>
            </a:pPr>
            <a:endParaRPr lang="en-US" sz="2777" dirty="0">
              <a:solidFill>
                <a:srgbClr val="FFFFFF"/>
              </a:solidFill>
              <a:latin typeface="PT Sans" panose="020B0503020203020204" pitchFamily="34" charset="0"/>
              <a:ea typeface="Raleway Light"/>
              <a:cs typeface="Raleway Light"/>
              <a:sym typeface="Raleway Light"/>
            </a:endParaRPr>
          </a:p>
          <a:p>
            <a:pPr algn="just">
              <a:lnSpc>
                <a:spcPts val="2999"/>
              </a:lnSpc>
              <a:spcBef>
                <a:spcPct val="0"/>
              </a:spcBef>
            </a:pPr>
            <a:r>
              <a:rPr lang="en-US" sz="2777" dirty="0">
                <a:solidFill>
                  <a:srgbClr val="FFFFFF"/>
                </a:solidFill>
                <a:latin typeface="PT Sans" panose="020B0503020203020204" pitchFamily="34" charset="0"/>
                <a:ea typeface="Raleway Light"/>
                <a:cs typeface="Raleway Light"/>
                <a:sym typeface="Raleway Light"/>
              </a:rPr>
              <a:t>Optimizer </a:t>
            </a:r>
            <a:r>
              <a:rPr lang="en-US" sz="2777" dirty="0" err="1">
                <a:solidFill>
                  <a:srgbClr val="FFFFFF"/>
                </a:solidFill>
                <a:latin typeface="PT Sans" panose="020B0503020203020204" pitchFamily="34" charset="0"/>
                <a:ea typeface="Raleway Light"/>
                <a:cs typeface="Raleway Light"/>
                <a:sym typeface="Raleway Light"/>
              </a:rPr>
              <a:t>ini</a:t>
            </a:r>
            <a:r>
              <a:rPr lang="en-US" sz="2777" dirty="0">
                <a:solidFill>
                  <a:srgbClr val="FFFFFF"/>
                </a:solidFill>
                <a:latin typeface="PT Sans" panose="020B0503020203020204" pitchFamily="34" charset="0"/>
                <a:ea typeface="Raleway Light"/>
                <a:cs typeface="Raleway Light"/>
                <a:sym typeface="Raleway Light"/>
              </a:rPr>
              <a:t> </a:t>
            </a:r>
            <a:r>
              <a:rPr lang="en-US" sz="2777" dirty="0" err="1">
                <a:solidFill>
                  <a:srgbClr val="FFFFFF"/>
                </a:solidFill>
                <a:latin typeface="PT Sans" panose="020B0503020203020204" pitchFamily="34" charset="0"/>
                <a:ea typeface="Raleway Light"/>
                <a:cs typeface="Raleway Light"/>
                <a:sym typeface="Raleway Light"/>
              </a:rPr>
              <a:t>digunakan</a:t>
            </a:r>
            <a:r>
              <a:rPr lang="en-US" sz="2777" dirty="0">
                <a:solidFill>
                  <a:srgbClr val="FFFFFF"/>
                </a:solidFill>
                <a:latin typeface="PT Sans" panose="020B0503020203020204" pitchFamily="34" charset="0"/>
                <a:ea typeface="Raleway Light"/>
                <a:cs typeface="Raleway Light"/>
                <a:sym typeface="Raleway Light"/>
              </a:rPr>
              <a:t> </a:t>
            </a:r>
            <a:r>
              <a:rPr lang="en-US" sz="2777" dirty="0" err="1">
                <a:solidFill>
                  <a:srgbClr val="FFFFFF"/>
                </a:solidFill>
                <a:latin typeface="PT Sans" panose="020B0503020203020204" pitchFamily="34" charset="0"/>
                <a:ea typeface="Raleway Light"/>
                <a:cs typeface="Raleway Light"/>
                <a:sym typeface="Raleway Light"/>
              </a:rPr>
              <a:t>karena</a:t>
            </a:r>
            <a:r>
              <a:rPr lang="en-US" sz="2777" dirty="0">
                <a:solidFill>
                  <a:srgbClr val="FFFFFF"/>
                </a:solidFill>
                <a:latin typeface="PT Sans" panose="020B0503020203020204" pitchFamily="34" charset="0"/>
                <a:ea typeface="Raleway Light"/>
                <a:cs typeface="Raleway Light"/>
                <a:sym typeface="Raleway Light"/>
              </a:rPr>
              <a:t> </a:t>
            </a:r>
            <a:r>
              <a:rPr lang="en-US" sz="2777" dirty="0" err="1">
                <a:solidFill>
                  <a:srgbClr val="FFFFFF"/>
                </a:solidFill>
                <a:latin typeface="PT Sans" panose="020B0503020203020204" pitchFamily="34" charset="0"/>
                <a:ea typeface="Raleway Light"/>
                <a:cs typeface="Raleway Light"/>
                <a:sym typeface="Raleway Light"/>
              </a:rPr>
              <a:t>mampu</a:t>
            </a:r>
            <a:r>
              <a:rPr lang="en-US" sz="2777" dirty="0">
                <a:solidFill>
                  <a:srgbClr val="FFFFFF"/>
                </a:solidFill>
                <a:latin typeface="PT Sans" panose="020B0503020203020204" pitchFamily="34" charset="0"/>
                <a:ea typeface="Raleway Light"/>
                <a:cs typeface="Raleway Light"/>
                <a:sym typeface="Raleway Light"/>
              </a:rPr>
              <a:t> </a:t>
            </a:r>
            <a:r>
              <a:rPr lang="en-US" sz="2777" dirty="0" err="1">
                <a:solidFill>
                  <a:srgbClr val="FFFFFF"/>
                </a:solidFill>
                <a:latin typeface="PT Sans" panose="020B0503020203020204" pitchFamily="34" charset="0"/>
                <a:ea typeface="Raleway Light"/>
                <a:cs typeface="Raleway Light"/>
                <a:sym typeface="Raleway Light"/>
              </a:rPr>
              <a:t>menyesuaikan</a:t>
            </a:r>
            <a:r>
              <a:rPr lang="en-US" sz="2777" dirty="0">
                <a:solidFill>
                  <a:srgbClr val="FFFFFF"/>
                </a:solidFill>
                <a:latin typeface="PT Sans" panose="020B0503020203020204" pitchFamily="34" charset="0"/>
                <a:ea typeface="Raleway Light"/>
                <a:cs typeface="Raleway Light"/>
                <a:sym typeface="Raleway Light"/>
              </a:rPr>
              <a:t> learning rate </a:t>
            </a:r>
            <a:r>
              <a:rPr lang="en-US" sz="2777" dirty="0" err="1">
                <a:solidFill>
                  <a:srgbClr val="FFFFFF"/>
                </a:solidFill>
                <a:latin typeface="PT Sans" panose="020B0503020203020204" pitchFamily="34" charset="0"/>
                <a:ea typeface="Raleway Light"/>
                <a:cs typeface="Raleway Light"/>
                <a:sym typeface="Raleway Light"/>
              </a:rPr>
              <a:t>secara</a:t>
            </a:r>
            <a:r>
              <a:rPr lang="en-US" sz="2777" dirty="0">
                <a:solidFill>
                  <a:srgbClr val="FFFFFF"/>
                </a:solidFill>
                <a:latin typeface="PT Sans" panose="020B0503020203020204" pitchFamily="34" charset="0"/>
                <a:ea typeface="Raleway Light"/>
                <a:cs typeface="Raleway Light"/>
                <a:sym typeface="Raleway Light"/>
              </a:rPr>
              <a:t> </a:t>
            </a:r>
            <a:r>
              <a:rPr lang="en-US" sz="2777" dirty="0" err="1">
                <a:solidFill>
                  <a:srgbClr val="FFFFFF"/>
                </a:solidFill>
                <a:latin typeface="PT Sans" panose="020B0503020203020204" pitchFamily="34" charset="0"/>
                <a:ea typeface="Raleway Light"/>
                <a:cs typeface="Raleway Light"/>
                <a:sym typeface="Raleway Light"/>
              </a:rPr>
              <a:t>adaptif</a:t>
            </a:r>
            <a:r>
              <a:rPr lang="en-US" sz="2777" dirty="0">
                <a:solidFill>
                  <a:srgbClr val="FFFFFF"/>
                </a:solidFill>
                <a:latin typeface="PT Sans" panose="020B0503020203020204" pitchFamily="34" charset="0"/>
                <a:ea typeface="Raleway Light"/>
                <a:cs typeface="Raleway Light"/>
                <a:sym typeface="Raleway Light"/>
              </a:rPr>
              <a:t> </a:t>
            </a:r>
            <a:r>
              <a:rPr lang="en-US" sz="2777" dirty="0" err="1">
                <a:solidFill>
                  <a:srgbClr val="FFFFFF"/>
                </a:solidFill>
                <a:latin typeface="PT Sans" panose="020B0503020203020204" pitchFamily="34" charset="0"/>
                <a:ea typeface="Raleway Light"/>
                <a:cs typeface="Raleway Light"/>
                <a:sym typeface="Raleway Light"/>
              </a:rPr>
              <a:t>selama</a:t>
            </a:r>
            <a:r>
              <a:rPr lang="en-US" sz="2777" dirty="0">
                <a:solidFill>
                  <a:srgbClr val="FFFFFF"/>
                </a:solidFill>
                <a:latin typeface="PT Sans" panose="020B0503020203020204" pitchFamily="34" charset="0"/>
                <a:ea typeface="Raleway Light"/>
                <a:cs typeface="Raleway Light"/>
                <a:sym typeface="Raleway Light"/>
              </a:rPr>
              <a:t> proses </a:t>
            </a:r>
            <a:r>
              <a:rPr lang="en-US" sz="2777" dirty="0" err="1">
                <a:solidFill>
                  <a:srgbClr val="FFFFFF"/>
                </a:solidFill>
                <a:latin typeface="PT Sans" panose="020B0503020203020204" pitchFamily="34" charset="0"/>
                <a:ea typeface="Raleway Light"/>
                <a:cs typeface="Raleway Light"/>
                <a:sym typeface="Raleway Light"/>
              </a:rPr>
              <a:t>pelatihan</a:t>
            </a:r>
            <a:r>
              <a:rPr lang="en-US" sz="2777" dirty="0">
                <a:solidFill>
                  <a:srgbClr val="FFFFFF"/>
                </a:solidFill>
                <a:latin typeface="PT Sans" panose="020B0503020203020204" pitchFamily="34" charset="0"/>
                <a:ea typeface="Raleway Light"/>
                <a:cs typeface="Raleway Light"/>
                <a:sym typeface="Raleway Light"/>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C4D">
                <a:alpha val="100000"/>
              </a:srgbClr>
            </a:gs>
            <a:gs pos="100000">
              <a:srgbClr val="3B616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776071" y="1028700"/>
            <a:ext cx="551414" cy="518330"/>
          </a:xfrm>
          <a:custGeom>
            <a:avLst/>
            <a:gdLst/>
            <a:ahLst/>
            <a:cxnLst/>
            <a:rect l="l" t="t" r="r" b="b"/>
            <a:pathLst>
              <a:path w="551414" h="518330">
                <a:moveTo>
                  <a:pt x="0" y="0"/>
                </a:moveTo>
                <a:lnTo>
                  <a:pt x="551414" y="0"/>
                </a:lnTo>
                <a:lnTo>
                  <a:pt x="551414" y="518330"/>
                </a:lnTo>
                <a:lnTo>
                  <a:pt x="0" y="518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04396" y="9014517"/>
            <a:ext cx="4454904" cy="406385"/>
          </a:xfrm>
          <a:custGeom>
            <a:avLst/>
            <a:gdLst/>
            <a:ahLst/>
            <a:cxnLst/>
            <a:rect l="l" t="t" r="r" b="b"/>
            <a:pathLst>
              <a:path w="4454904" h="406385">
                <a:moveTo>
                  <a:pt x="0" y="0"/>
                </a:moveTo>
                <a:lnTo>
                  <a:pt x="4454904" y="0"/>
                </a:lnTo>
                <a:lnTo>
                  <a:pt x="4454904" y="406385"/>
                </a:lnTo>
                <a:lnTo>
                  <a:pt x="0" y="4063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4850218" y="371612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4505059" y="3453117"/>
            <a:ext cx="1347336" cy="1503304"/>
          </a:xfrm>
          <a:custGeom>
            <a:avLst/>
            <a:gdLst/>
            <a:ahLst/>
            <a:cxnLst/>
            <a:rect l="l" t="t" r="r" b="b"/>
            <a:pathLst>
              <a:path w="1347336" h="1503304">
                <a:moveTo>
                  <a:pt x="0" y="0"/>
                </a:moveTo>
                <a:lnTo>
                  <a:pt x="1347335" y="0"/>
                </a:lnTo>
                <a:lnTo>
                  <a:pt x="1347335" y="1503303"/>
                </a:lnTo>
                <a:lnTo>
                  <a:pt x="0" y="1503303"/>
                </a:lnTo>
                <a:lnTo>
                  <a:pt x="0" y="0"/>
                </a:lnTo>
                <a:close/>
              </a:path>
            </a:pathLst>
          </a:custGeom>
          <a:blipFill>
            <a:blip r:embed="rId12"/>
            <a:stretch>
              <a:fillRect/>
            </a:stretch>
          </a:blipFill>
        </p:spPr>
      </p:sp>
      <p:sp>
        <p:nvSpPr>
          <p:cNvPr id="9" name="TextBox 9"/>
          <p:cNvSpPr txBox="1"/>
          <p:nvPr/>
        </p:nvSpPr>
        <p:spPr>
          <a:xfrm>
            <a:off x="13458263" y="9073308"/>
            <a:ext cx="3147170" cy="298328"/>
          </a:xfrm>
          <a:prstGeom prst="rect">
            <a:avLst/>
          </a:prstGeom>
        </p:spPr>
        <p:txBody>
          <a:bodyPr lIns="0" tIns="0" rIns="0" bIns="0" rtlCol="0" anchor="t">
            <a:spAutoFit/>
          </a:bodyPr>
          <a:lstStyle/>
          <a:p>
            <a:pPr algn="ctr">
              <a:lnSpc>
                <a:spcPts val="2241"/>
              </a:lnSpc>
              <a:spcBef>
                <a:spcPct val="0"/>
              </a:spcBef>
            </a:pPr>
            <a:r>
              <a:rPr lang="en-US" sz="2075">
                <a:solidFill>
                  <a:srgbClr val="00FFFF"/>
                </a:solidFill>
                <a:latin typeface="Gruppo"/>
                <a:ea typeface="Gruppo"/>
                <a:cs typeface="Gruppo"/>
                <a:sym typeface="Gruppo"/>
              </a:rPr>
              <a:t>www.reallygreatsite.com</a:t>
            </a:r>
          </a:p>
        </p:txBody>
      </p:sp>
      <p:sp>
        <p:nvSpPr>
          <p:cNvPr id="10" name="TextBox 10"/>
          <p:cNvSpPr txBox="1"/>
          <p:nvPr/>
        </p:nvSpPr>
        <p:spPr>
          <a:xfrm>
            <a:off x="7981853" y="9073308"/>
            <a:ext cx="2324294" cy="298328"/>
          </a:xfrm>
          <a:prstGeom prst="rect">
            <a:avLst/>
          </a:prstGeom>
        </p:spPr>
        <p:txBody>
          <a:bodyPr lIns="0" tIns="0" rIns="0" bIns="0" rtlCol="0" anchor="t">
            <a:spAutoFit/>
          </a:bodyPr>
          <a:lstStyle/>
          <a:p>
            <a:pPr algn="ctr">
              <a:lnSpc>
                <a:spcPts val="2241"/>
              </a:lnSpc>
              <a:spcBef>
                <a:spcPct val="0"/>
              </a:spcBef>
            </a:pPr>
            <a:r>
              <a:rPr lang="en-US" sz="2075">
                <a:solidFill>
                  <a:srgbClr val="FFFFFF"/>
                </a:solidFill>
                <a:latin typeface="Gruppo"/>
                <a:ea typeface="Gruppo"/>
                <a:cs typeface="Gruppo"/>
                <a:sym typeface="Gruppo"/>
              </a:rPr>
              <a:t>page 09</a:t>
            </a:r>
          </a:p>
        </p:txBody>
      </p:sp>
      <p:sp>
        <p:nvSpPr>
          <p:cNvPr id="11" name="TextBox 11"/>
          <p:cNvSpPr txBox="1"/>
          <p:nvPr/>
        </p:nvSpPr>
        <p:spPr>
          <a:xfrm>
            <a:off x="1982326" y="1913449"/>
            <a:ext cx="14984203" cy="599995"/>
          </a:xfrm>
          <a:prstGeom prst="rect">
            <a:avLst/>
          </a:prstGeom>
        </p:spPr>
        <p:txBody>
          <a:bodyPr lIns="0" tIns="0" rIns="0" bIns="0" rtlCol="0" anchor="t">
            <a:spAutoFit/>
          </a:bodyPr>
          <a:lstStyle/>
          <a:p>
            <a:pPr algn="ctr">
              <a:lnSpc>
                <a:spcPts val="4738"/>
              </a:lnSpc>
            </a:pPr>
            <a:r>
              <a:rPr lang="en-US" sz="3760">
                <a:solidFill>
                  <a:srgbClr val="FFFFFF"/>
                </a:solidFill>
                <a:latin typeface="HK Modular"/>
                <a:ea typeface="HK Modular"/>
                <a:cs typeface="HK Modular"/>
                <a:sym typeface="HK Modular"/>
              </a:rPr>
              <a:t>JENIS FUNGSI AKTIVASI YANG DIGUNAKAN</a:t>
            </a:r>
          </a:p>
        </p:txBody>
      </p:sp>
      <p:sp>
        <p:nvSpPr>
          <p:cNvPr id="12" name="TextBox 12"/>
          <p:cNvSpPr txBox="1"/>
          <p:nvPr/>
        </p:nvSpPr>
        <p:spPr>
          <a:xfrm>
            <a:off x="5556186" y="4592354"/>
            <a:ext cx="3064703" cy="756707"/>
          </a:xfrm>
          <a:prstGeom prst="rect">
            <a:avLst/>
          </a:prstGeom>
        </p:spPr>
        <p:txBody>
          <a:bodyPr lIns="0" tIns="0" rIns="0" bIns="0" rtlCol="0" anchor="t">
            <a:spAutoFit/>
          </a:bodyPr>
          <a:lstStyle/>
          <a:p>
            <a:pPr algn="ctr">
              <a:lnSpc>
                <a:spcPts val="2999"/>
              </a:lnSpc>
              <a:spcBef>
                <a:spcPct val="0"/>
              </a:spcBef>
            </a:pPr>
            <a:r>
              <a:rPr lang="en-US" sz="2777" b="1">
                <a:solidFill>
                  <a:srgbClr val="FFFFFF"/>
                </a:solidFill>
                <a:latin typeface="Raleway Bold"/>
                <a:ea typeface="Raleway Bold"/>
                <a:cs typeface="Raleway Bold"/>
                <a:sym typeface="Raleway Bold"/>
              </a:rPr>
              <a:t>ReLU (Rectified Linear Unit)</a:t>
            </a:r>
          </a:p>
        </p:txBody>
      </p:sp>
      <p:sp>
        <p:nvSpPr>
          <p:cNvPr id="13" name="TextBox 13"/>
          <p:cNvSpPr txBox="1"/>
          <p:nvPr/>
        </p:nvSpPr>
        <p:spPr>
          <a:xfrm>
            <a:off x="5556186" y="5500772"/>
            <a:ext cx="3063384" cy="1312586"/>
          </a:xfrm>
          <a:prstGeom prst="rect">
            <a:avLst/>
          </a:prstGeom>
        </p:spPr>
        <p:txBody>
          <a:bodyPr lIns="0" tIns="0" rIns="0" bIns="0" rtlCol="0" anchor="t">
            <a:spAutoFit/>
          </a:bodyPr>
          <a:lstStyle/>
          <a:p>
            <a:pPr algn="ctr">
              <a:lnSpc>
                <a:spcPts val="2567"/>
              </a:lnSpc>
              <a:spcBef>
                <a:spcPct val="0"/>
              </a:spcBef>
            </a:pPr>
            <a:r>
              <a:rPr lang="en-US" sz="2377">
                <a:solidFill>
                  <a:srgbClr val="FFFFFF"/>
                </a:solidFill>
                <a:latin typeface="Raleway"/>
                <a:ea typeface="Raleway"/>
                <a:cs typeface="Raleway"/>
                <a:sym typeface="Raleway"/>
              </a:rPr>
              <a:t>digunakan pada lapisan tersembunyi untuk menangani non-linearitas.</a:t>
            </a:r>
          </a:p>
        </p:txBody>
      </p:sp>
      <p:sp>
        <p:nvSpPr>
          <p:cNvPr id="14" name="TextBox 14"/>
          <p:cNvSpPr txBox="1"/>
          <p:nvPr/>
        </p:nvSpPr>
        <p:spPr>
          <a:xfrm>
            <a:off x="4874395" y="3801244"/>
            <a:ext cx="681791" cy="597068"/>
          </a:xfrm>
          <a:prstGeom prst="rect">
            <a:avLst/>
          </a:prstGeom>
        </p:spPr>
        <p:txBody>
          <a:bodyPr lIns="0" tIns="0" rIns="0" bIns="0" rtlCol="0" anchor="t">
            <a:spAutoFit/>
          </a:bodyPr>
          <a:lstStyle/>
          <a:p>
            <a:pPr algn="ctr">
              <a:lnSpc>
                <a:spcPts val="4511"/>
              </a:lnSpc>
              <a:spcBef>
                <a:spcPct val="0"/>
              </a:spcBef>
            </a:pPr>
            <a:r>
              <a:rPr lang="en-US" sz="4177" b="1">
                <a:solidFill>
                  <a:srgbClr val="FFFFFF"/>
                </a:solidFill>
                <a:latin typeface="Raleway Bold"/>
                <a:ea typeface="Raleway Bold"/>
                <a:cs typeface="Raleway Bold"/>
                <a:sym typeface="Raleway Bold"/>
              </a:rPr>
              <a:t>1.</a:t>
            </a:r>
          </a:p>
        </p:txBody>
      </p:sp>
      <p:sp>
        <p:nvSpPr>
          <p:cNvPr id="15" name="Freeform 15"/>
          <p:cNvSpPr/>
          <p:nvPr/>
        </p:nvSpPr>
        <p:spPr>
          <a:xfrm>
            <a:off x="10299851" y="371612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9954692" y="3453117"/>
            <a:ext cx="1347336" cy="1503304"/>
          </a:xfrm>
          <a:custGeom>
            <a:avLst/>
            <a:gdLst/>
            <a:ahLst/>
            <a:cxnLst/>
            <a:rect l="l" t="t" r="r" b="b"/>
            <a:pathLst>
              <a:path w="1347336" h="1503304">
                <a:moveTo>
                  <a:pt x="0" y="0"/>
                </a:moveTo>
                <a:lnTo>
                  <a:pt x="1347336" y="0"/>
                </a:lnTo>
                <a:lnTo>
                  <a:pt x="1347336" y="1503303"/>
                </a:lnTo>
                <a:lnTo>
                  <a:pt x="0" y="1503303"/>
                </a:lnTo>
                <a:lnTo>
                  <a:pt x="0" y="0"/>
                </a:lnTo>
                <a:close/>
              </a:path>
            </a:pathLst>
          </a:custGeom>
          <a:blipFill>
            <a:blip r:embed="rId12"/>
            <a:stretch>
              <a:fillRect/>
            </a:stretch>
          </a:blipFill>
        </p:spPr>
      </p:sp>
      <p:sp>
        <p:nvSpPr>
          <p:cNvPr id="17" name="TextBox 17"/>
          <p:cNvSpPr txBox="1"/>
          <p:nvPr/>
        </p:nvSpPr>
        <p:spPr>
          <a:xfrm>
            <a:off x="11090487" y="4426887"/>
            <a:ext cx="2894049" cy="385232"/>
          </a:xfrm>
          <a:prstGeom prst="rect">
            <a:avLst/>
          </a:prstGeom>
        </p:spPr>
        <p:txBody>
          <a:bodyPr lIns="0" tIns="0" rIns="0" bIns="0" rtlCol="0" anchor="t">
            <a:spAutoFit/>
          </a:bodyPr>
          <a:lstStyle/>
          <a:p>
            <a:pPr algn="ctr">
              <a:lnSpc>
                <a:spcPts val="2999"/>
              </a:lnSpc>
              <a:spcBef>
                <a:spcPct val="0"/>
              </a:spcBef>
            </a:pPr>
            <a:r>
              <a:rPr lang="en-US" sz="2777" b="1">
                <a:solidFill>
                  <a:srgbClr val="FFFFFF"/>
                </a:solidFill>
                <a:latin typeface="Raleway Bold"/>
                <a:ea typeface="Raleway Bold"/>
                <a:cs typeface="Raleway Bold"/>
                <a:sym typeface="Raleway Bold"/>
              </a:rPr>
              <a:t>Softmax</a:t>
            </a:r>
          </a:p>
        </p:txBody>
      </p:sp>
      <p:sp>
        <p:nvSpPr>
          <p:cNvPr id="18" name="TextBox 18"/>
          <p:cNvSpPr txBox="1"/>
          <p:nvPr/>
        </p:nvSpPr>
        <p:spPr>
          <a:xfrm>
            <a:off x="11005820" y="5176922"/>
            <a:ext cx="3063384" cy="1960286"/>
          </a:xfrm>
          <a:prstGeom prst="rect">
            <a:avLst/>
          </a:prstGeom>
        </p:spPr>
        <p:txBody>
          <a:bodyPr lIns="0" tIns="0" rIns="0" bIns="0" rtlCol="0" anchor="t">
            <a:spAutoFit/>
          </a:bodyPr>
          <a:lstStyle/>
          <a:p>
            <a:pPr algn="ctr">
              <a:lnSpc>
                <a:spcPts val="2567"/>
              </a:lnSpc>
              <a:spcBef>
                <a:spcPct val="0"/>
              </a:spcBef>
            </a:pPr>
            <a:r>
              <a:rPr lang="en-US" sz="2377">
                <a:solidFill>
                  <a:srgbClr val="FFFFFF"/>
                </a:solidFill>
                <a:latin typeface="Raleway"/>
                <a:ea typeface="Raleway"/>
                <a:cs typeface="Raleway"/>
                <a:sym typeface="Raleway"/>
              </a:rPr>
              <a:t>digunakan pada lapisan output untuk menghasilkan probabilitas untuk setiap kelas.</a:t>
            </a:r>
          </a:p>
          <a:p>
            <a:pPr algn="ctr">
              <a:lnSpc>
                <a:spcPts val="2567"/>
              </a:lnSpc>
              <a:spcBef>
                <a:spcPct val="0"/>
              </a:spcBef>
            </a:pPr>
            <a:endParaRPr lang="en-US" sz="2377">
              <a:solidFill>
                <a:srgbClr val="FFFFFF"/>
              </a:solidFill>
              <a:latin typeface="Raleway"/>
              <a:ea typeface="Raleway"/>
              <a:cs typeface="Raleway"/>
              <a:sym typeface="Raleway"/>
            </a:endParaRPr>
          </a:p>
        </p:txBody>
      </p:sp>
      <p:sp>
        <p:nvSpPr>
          <p:cNvPr id="19" name="TextBox 19"/>
          <p:cNvSpPr txBox="1"/>
          <p:nvPr/>
        </p:nvSpPr>
        <p:spPr>
          <a:xfrm>
            <a:off x="10324028" y="3801244"/>
            <a:ext cx="681791" cy="597068"/>
          </a:xfrm>
          <a:prstGeom prst="rect">
            <a:avLst/>
          </a:prstGeom>
        </p:spPr>
        <p:txBody>
          <a:bodyPr lIns="0" tIns="0" rIns="0" bIns="0" rtlCol="0" anchor="t">
            <a:spAutoFit/>
          </a:bodyPr>
          <a:lstStyle/>
          <a:p>
            <a:pPr algn="ctr">
              <a:lnSpc>
                <a:spcPts val="4511"/>
              </a:lnSpc>
              <a:spcBef>
                <a:spcPct val="0"/>
              </a:spcBef>
            </a:pPr>
            <a:r>
              <a:rPr lang="en-US" sz="4177" b="1">
                <a:solidFill>
                  <a:srgbClr val="FFFFFF"/>
                </a:solidFill>
                <a:latin typeface="Raleway Bold"/>
                <a:ea typeface="Raleway Bold"/>
                <a:cs typeface="Raleway Bold"/>
                <a:sym typeface="Raleway Bold"/>
              </a:rPr>
              <a:t>2.</a:t>
            </a:r>
          </a:p>
        </p:txBody>
      </p:sp>
      <p:sp>
        <p:nvSpPr>
          <p:cNvPr id="20" name="TextBox 20"/>
          <p:cNvSpPr txBox="1"/>
          <p:nvPr/>
        </p:nvSpPr>
        <p:spPr>
          <a:xfrm>
            <a:off x="2655994" y="1165379"/>
            <a:ext cx="2688697" cy="298328"/>
          </a:xfrm>
          <a:prstGeom prst="rect">
            <a:avLst/>
          </a:prstGeom>
        </p:spPr>
        <p:txBody>
          <a:bodyPr lIns="0" tIns="0" rIns="0" bIns="0" rtlCol="0" anchor="t">
            <a:spAutoFit/>
          </a:bodyPr>
          <a:lstStyle/>
          <a:p>
            <a:pPr algn="l">
              <a:lnSpc>
                <a:spcPts val="2241"/>
              </a:lnSpc>
              <a:spcBef>
                <a:spcPct val="0"/>
              </a:spcBef>
            </a:pPr>
            <a:r>
              <a:rPr lang="en-US" sz="2075">
                <a:solidFill>
                  <a:srgbClr val="FFFFFF"/>
                </a:solidFill>
                <a:latin typeface="Gruppo"/>
                <a:ea typeface="Gruppo"/>
                <a:cs typeface="Gruppo"/>
                <a:sym typeface="Gruppo"/>
              </a:rPr>
              <a:t>artificial Intellligence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868</Words>
  <Application>Microsoft Office PowerPoint</Application>
  <PresentationFormat>Custom</PresentationFormat>
  <Paragraphs>136</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Raleway</vt:lpstr>
      <vt:lpstr>HK Modular</vt:lpstr>
      <vt:lpstr>Calibri</vt:lpstr>
      <vt:lpstr>Raleway Light</vt:lpstr>
      <vt:lpstr>PT Sans</vt:lpstr>
      <vt:lpstr>Gruppo</vt:lpstr>
      <vt:lpstr>Arial</vt:lpstr>
      <vt:lpstr>Raleway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Laporan Tugas 2 AI</dc:title>
  <cp:lastModifiedBy>Alhusna Hanifah</cp:lastModifiedBy>
  <cp:revision>3</cp:revision>
  <dcterms:created xsi:type="dcterms:W3CDTF">2006-08-16T00:00:00Z</dcterms:created>
  <dcterms:modified xsi:type="dcterms:W3CDTF">2024-11-25T12:26:15Z</dcterms:modified>
  <dc:identifier>DAGXZthC34Q</dc:identifier>
</cp:coreProperties>
</file>